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3" r:id="rId5"/>
    <p:sldId id="262" r:id="rId6"/>
    <p:sldId id="259" r:id="rId7"/>
    <p:sldId id="260" r:id="rId8"/>
    <p:sldId id="261" r:id="rId9"/>
    <p:sldId id="258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9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5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1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9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30AA-D4FA-4BD4-9963-CAA69B972C7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985F-C408-4659-B28D-12F52C81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98" y="1600200"/>
            <a:ext cx="9029055" cy="35349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cap="rnd"/>
          <a:scene3d>
            <a:camera prst="orthographicFront"/>
            <a:lightRig rig="threePt" dir="t"/>
          </a:scene3d>
          <a:sp3d prstMaterial="matte"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3600" dirty="0" smtClean="0"/>
              <a:t>Evapotranspiration in the Congo River Basin</a:t>
            </a:r>
          </a:p>
          <a:p>
            <a:pPr algn="ctr"/>
            <a:endParaRPr lang="en-US" sz="3500" b="1" dirty="0" smtClean="0">
              <a:solidFill>
                <a:schemeClr val="tx1"/>
              </a:solidFill>
            </a:endParaRPr>
          </a:p>
          <a:p>
            <a:pPr algn="ctr"/>
            <a:endParaRPr lang="en-US" sz="700" b="1" dirty="0" smtClean="0">
              <a:solidFill>
                <a:srgbClr val="0070C0"/>
              </a:solidFill>
              <a:latin typeface="Britannic Bold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Britannic Bold" pitchFamily="34" charset="0"/>
              </a:rPr>
              <a:t>Noel Aloysius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Britannic Bold" pitchFamily="34" charset="0"/>
              </a:rPr>
              <a:t>Yale School of Forestry and Environmental Studies</a:t>
            </a:r>
          </a:p>
          <a:p>
            <a:pPr algn="ctr"/>
            <a:r>
              <a:rPr lang="en-US" sz="1600" b="1" smtClean="0">
                <a:solidFill>
                  <a:srgbClr val="0070C0"/>
                </a:solidFill>
                <a:latin typeface="Britannic Bold" pitchFamily="34" charset="0"/>
              </a:rPr>
              <a:t>June 07, 2013</a:t>
            </a:r>
            <a:endParaRPr lang="en-US" sz="1600" b="1" dirty="0">
              <a:solidFill>
                <a:srgbClr val="0070C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r="1993"/>
          <a:stretch/>
        </p:blipFill>
        <p:spPr bwMode="auto">
          <a:xfrm>
            <a:off x="0" y="3"/>
            <a:ext cx="7498080" cy="64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6396335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Trenberth</a:t>
            </a:r>
            <a:r>
              <a:rPr lang="en-US" sz="1200" dirty="0"/>
              <a:t>, K. E., J. T. </a:t>
            </a:r>
            <a:r>
              <a:rPr lang="en-US" sz="1200" dirty="0" err="1"/>
              <a:t>Fasullo</a:t>
            </a:r>
            <a:r>
              <a:rPr lang="en-US" sz="1200" dirty="0"/>
              <a:t>, et al. (2009). "Earth's Global Energy Budget." Bulletin of the American Meteorological Society 90(3): 311-323</a:t>
            </a:r>
            <a:r>
              <a:rPr lang="en-US" sz="1200" dirty="0" smtClean="0"/>
              <a:t>.</a:t>
            </a:r>
            <a:r>
              <a:rPr lang="en-US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19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r="1993"/>
          <a:stretch/>
        </p:blipFill>
        <p:spPr bwMode="auto">
          <a:xfrm>
            <a:off x="0" y="3"/>
            <a:ext cx="7498080" cy="64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6396335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Trenberth</a:t>
            </a:r>
            <a:r>
              <a:rPr lang="en-US" sz="1200" dirty="0"/>
              <a:t>, K. E., J. T. </a:t>
            </a:r>
            <a:r>
              <a:rPr lang="en-US" sz="1200" dirty="0" err="1"/>
              <a:t>Fasullo</a:t>
            </a:r>
            <a:r>
              <a:rPr lang="en-US" sz="1200" dirty="0"/>
              <a:t>, et al. (2009). "Earth's Global Energy Budget." Bulletin of the American Meteorological Society 90(3): 311-323</a:t>
            </a:r>
            <a:r>
              <a:rPr lang="en-US" sz="1200" dirty="0" smtClean="0"/>
              <a:t>.</a:t>
            </a:r>
            <a:r>
              <a:rPr lang="en-US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63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83796"/>
            <a:ext cx="9144000" cy="6093204"/>
            <a:chOff x="0" y="383796"/>
            <a:chExt cx="9144000" cy="60932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069"/>
              <a:ext cx="9144000" cy="600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ight Arrow 1"/>
            <p:cNvSpPr/>
            <p:nvPr/>
          </p:nvSpPr>
          <p:spPr>
            <a:xfrm rot="13119587">
              <a:off x="1024181" y="692718"/>
              <a:ext cx="914400" cy="4572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8610838">
              <a:off x="1450602" y="384567"/>
              <a:ext cx="629397" cy="627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304800" y="921318"/>
              <a:ext cx="6705600" cy="372688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own Arrow 7"/>
            <p:cNvSpPr/>
            <p:nvPr/>
          </p:nvSpPr>
          <p:spPr>
            <a:xfrm rot="2852111">
              <a:off x="1723735" y="5788960"/>
              <a:ext cx="368300" cy="3810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19871033">
              <a:off x="190047" y="3915561"/>
              <a:ext cx="1188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Equator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1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42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599" y="268069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Rainfed</a:t>
            </a:r>
            <a:r>
              <a:rPr lang="en-US" sz="1200" dirty="0" smtClean="0"/>
              <a:t> agriculture areas (9 classes) developed by IWMI (</a:t>
            </a:r>
            <a:r>
              <a:rPr lang="en-US" sz="1200" dirty="0" err="1" smtClean="0"/>
              <a:t>Birdar</a:t>
            </a:r>
            <a:r>
              <a:rPr lang="en-US" sz="1200" dirty="0" smtClean="0"/>
              <a:t> et al., 2009)</a:t>
            </a:r>
          </a:p>
          <a:p>
            <a:r>
              <a:rPr lang="en-US" sz="1200" dirty="0" smtClean="0"/>
              <a:t>Purple boxes are cities</a:t>
            </a:r>
          </a:p>
          <a:p>
            <a:endParaRPr lang="en-US" sz="1200" dirty="0"/>
          </a:p>
          <a:p>
            <a:r>
              <a:rPr lang="en-US" sz="1200" dirty="0" err="1" smtClean="0"/>
              <a:t>Rainfed</a:t>
            </a:r>
            <a:r>
              <a:rPr lang="en-US" sz="1200" dirty="0" smtClean="0"/>
              <a:t> areas are mostly concentrated in the South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6" r="2977"/>
          <a:stretch/>
        </p:blipFill>
        <p:spPr bwMode="auto">
          <a:xfrm>
            <a:off x="5582065" y="5669280"/>
            <a:ext cx="3561935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5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8368" y="-4465"/>
            <a:ext cx="358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SWAT Water Balance</a:t>
            </a:r>
          </a:p>
          <a:p>
            <a:r>
              <a:rPr lang="en-US" sz="2000" b="1" dirty="0" smtClean="0"/>
              <a:t>(1971-2000)</a:t>
            </a:r>
          </a:p>
          <a:p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1295400"/>
            <a:ext cx="9206257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4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68" y="-4465"/>
            <a:ext cx="3589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SWAT Water Balance</a:t>
            </a:r>
          </a:p>
          <a:p>
            <a:r>
              <a:rPr lang="en-US" sz="2000" b="1" dirty="0" smtClean="0"/>
              <a:t>(1971-2000)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72979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(a)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4" y="609600"/>
            <a:ext cx="2743206" cy="36576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71246" y="4005590"/>
            <a:ext cx="1553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(values are in mm/year)</a:t>
            </a:r>
            <a:endParaRPr lang="en-US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5" y="877472"/>
            <a:ext cx="469019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0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7" y="50797"/>
            <a:ext cx="4876803" cy="65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72000" cy="548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572000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232" y="0"/>
            <a:ext cx="228600" cy="685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03192" y="0"/>
            <a:ext cx="228600" cy="685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6952" y="0"/>
            <a:ext cx="228600" cy="685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48952" y="0"/>
            <a:ext cx="228600" cy="685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4056" y="0"/>
            <a:ext cx="228600" cy="685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8096" y="0"/>
            <a:ext cx="228600" cy="685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28600" y="1524000"/>
            <a:ext cx="9601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232" y="6073914"/>
            <a:ext cx="35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Seasonal ET variation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5632" y="6066724"/>
            <a:ext cx="35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Seasonal Precipitation variation</a:t>
            </a:r>
          </a:p>
        </p:txBody>
      </p:sp>
    </p:spTree>
    <p:extLst>
      <p:ext uri="{BB962C8B-B14F-4D97-AF65-F5344CB8AC3E}">
        <p14:creationId xmlns:p14="http://schemas.microsoft.com/office/powerpoint/2010/main" val="30626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0005" y="1768366"/>
            <a:ext cx="1801368" cy="3886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1372" y="1768366"/>
            <a:ext cx="1538397" cy="3886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54517" y="1768366"/>
            <a:ext cx="1538397" cy="3886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94283" y="1768366"/>
            <a:ext cx="1538397" cy="3886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29949" y="1768366"/>
            <a:ext cx="1801368" cy="3886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4820" y="5715000"/>
            <a:ext cx="6822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TWL – Tropical forests + Wetlands + Lakes, </a:t>
            </a:r>
            <a:r>
              <a:rPr lang="en-US" sz="1200" dirty="0" err="1" smtClean="0"/>
              <a:t>RaF</a:t>
            </a:r>
            <a:r>
              <a:rPr lang="en-US" sz="1200" dirty="0" smtClean="0"/>
              <a:t> – </a:t>
            </a:r>
            <a:r>
              <a:rPr lang="en-US" sz="1200" dirty="0" err="1" smtClean="0"/>
              <a:t>Rainfed</a:t>
            </a:r>
            <a:r>
              <a:rPr lang="en-US" sz="1200" dirty="0" smtClean="0"/>
              <a:t> agriculture areas, </a:t>
            </a:r>
            <a:r>
              <a:rPr lang="en-US" sz="1200" dirty="0" err="1" smtClean="0"/>
              <a:t>Oth</a:t>
            </a:r>
            <a:r>
              <a:rPr lang="en-US" sz="1200" dirty="0" smtClean="0"/>
              <a:t> – All regions excluding TWL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29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166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Aloysius, Noel</dc:creator>
  <cp:lastModifiedBy>Ramesh</cp:lastModifiedBy>
  <cp:revision>7</cp:revision>
  <dcterms:created xsi:type="dcterms:W3CDTF">2013-06-06T05:34:05Z</dcterms:created>
  <dcterms:modified xsi:type="dcterms:W3CDTF">2013-06-17T15:57:37Z</dcterms:modified>
</cp:coreProperties>
</file>