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3"/>
  </p:notesMasterIdLst>
  <p:sldIdLst>
    <p:sldId id="256" r:id="rId2"/>
    <p:sldId id="257" r:id="rId3"/>
    <p:sldId id="280" r:id="rId4"/>
    <p:sldId id="281" r:id="rId5"/>
    <p:sldId id="258" r:id="rId6"/>
    <p:sldId id="276" r:id="rId7"/>
    <p:sldId id="262" r:id="rId8"/>
    <p:sldId id="278" r:id="rId9"/>
    <p:sldId id="282" r:id="rId10"/>
    <p:sldId id="260" r:id="rId11"/>
    <p:sldId id="261" r:id="rId12"/>
    <p:sldId id="271" r:id="rId13"/>
    <p:sldId id="272" r:id="rId14"/>
    <p:sldId id="275" r:id="rId15"/>
    <p:sldId id="274" r:id="rId16"/>
    <p:sldId id="264" r:id="rId17"/>
    <p:sldId id="266" r:id="rId18"/>
    <p:sldId id="279" r:id="rId19"/>
    <p:sldId id="277" r:id="rId20"/>
    <p:sldId id="269" r:id="rId21"/>
    <p:sldId id="26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41" autoAdjust="0"/>
  </p:normalViewPr>
  <p:slideViewPr>
    <p:cSldViewPr snapToGrid="0" snapToObjects="1">
      <p:cViewPr varScale="1">
        <p:scale>
          <a:sx n="107" d="100"/>
          <a:sy n="107" d="100"/>
        </p:scale>
        <p:origin x="-155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4CAC89-B271-CA47-AD88-FC84192FDA88}" type="datetimeFigureOut">
              <a:rPr lang="en-US" smtClean="0"/>
              <a:t>7/3/2013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098712-7D7B-3349-89B2-53B0E23FF288}" type="slidenum">
              <a:rPr lang="en-US" smtClean="0"/>
              <a:t>‹#›</a:t>
            </a:fld>
            <a:endParaRPr lang="en-US"/>
          </a:p>
        </p:txBody>
      </p:sp>
    </p:spTree>
    <p:extLst>
      <p:ext uri="{BB962C8B-B14F-4D97-AF65-F5344CB8AC3E}">
        <p14:creationId xmlns:p14="http://schemas.microsoft.com/office/powerpoint/2010/main" val="1387903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2</a:t>
            </a:fld>
            <a:endParaRPr lang="en-US"/>
          </a:p>
        </p:txBody>
      </p:sp>
    </p:spTree>
    <p:extLst>
      <p:ext uri="{BB962C8B-B14F-4D97-AF65-F5344CB8AC3E}">
        <p14:creationId xmlns:p14="http://schemas.microsoft.com/office/powerpoint/2010/main" val="176778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a:t>
            </a:r>
            <a:r>
              <a:rPr lang="en-US" baseline="0" dirty="0" smtClean="0"/>
              <a:t> spectrally characterize cyan cloud pixels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far we’ve checked against</a:t>
            </a:r>
            <a:r>
              <a:rPr lang="en-US" dirty="0" smtClean="0"/>
              <a:t> ice index, temperature, albedo</a:t>
            </a:r>
          </a:p>
          <a:p>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16</a:t>
            </a:fld>
            <a:endParaRPr lang="en-US"/>
          </a:p>
        </p:txBody>
      </p:sp>
    </p:spTree>
    <p:extLst>
      <p:ext uri="{BB962C8B-B14F-4D97-AF65-F5344CB8AC3E}">
        <p14:creationId xmlns:p14="http://schemas.microsoft.com/office/powerpoint/2010/main" val="528748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 image: Band 10, interactive</a:t>
            </a:r>
            <a:r>
              <a:rPr lang="en-US" baseline="0" dirty="0" smtClean="0"/>
              <a:t> stretching set with min at 235K and max at 280K</a:t>
            </a:r>
          </a:p>
          <a:p>
            <a:endParaRPr lang="en-US" baseline="0" dirty="0" smtClean="0"/>
          </a:p>
          <a:p>
            <a:r>
              <a:rPr lang="en-US" baseline="0" dirty="0" smtClean="0"/>
              <a:t>Note: cyan cracks do not have distinct temperature</a:t>
            </a:r>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17</a:t>
            </a:fld>
            <a:endParaRPr lang="en-US"/>
          </a:p>
        </p:txBody>
      </p:sp>
    </p:spTree>
    <p:extLst>
      <p:ext uri="{BB962C8B-B14F-4D97-AF65-F5344CB8AC3E}">
        <p14:creationId xmlns:p14="http://schemas.microsoft.com/office/powerpoint/2010/main" val="1128137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Albedo image: Band 10, interactive</a:t>
            </a:r>
            <a:r>
              <a:rPr lang="en-US" baseline="0" dirty="0" smtClean="0"/>
              <a:t> stretching set with min at 0.2 and max at 0.9 (Using Liang method - Bands</a:t>
            </a:r>
          </a:p>
          <a:p>
            <a:endParaRPr lang="en-US" baseline="0" dirty="0" smtClean="0"/>
          </a:p>
          <a:p>
            <a:r>
              <a:rPr lang="en-US" baseline="0" dirty="0" smtClean="0"/>
              <a:t>Note: no cyan in absolute brightest regions of image</a:t>
            </a:r>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19</a:t>
            </a:fld>
            <a:endParaRPr lang="en-US"/>
          </a:p>
        </p:txBody>
      </p:sp>
    </p:spTree>
    <p:extLst>
      <p:ext uri="{BB962C8B-B14F-4D97-AF65-F5344CB8AC3E}">
        <p14:creationId xmlns:p14="http://schemas.microsoft.com/office/powerpoint/2010/main" val="112813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Bottom Zoom Image not highlighted on big image (point to its region of origin)</a:t>
            </a:r>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20</a:t>
            </a:fld>
            <a:endParaRPr lang="en-US"/>
          </a:p>
        </p:txBody>
      </p:sp>
    </p:spTree>
    <p:extLst>
      <p:ext uri="{BB962C8B-B14F-4D97-AF65-F5344CB8AC3E}">
        <p14:creationId xmlns:p14="http://schemas.microsoft.com/office/powerpoint/2010/main" val="28551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land</a:t>
            </a:r>
            <a:r>
              <a:rPr lang="en-US" baseline="0" dirty="0" smtClean="0"/>
              <a:t> cover is proxy for temperature</a:t>
            </a:r>
          </a:p>
          <a:p>
            <a:endParaRPr lang="en-US" baseline="0" dirty="0" smtClean="0"/>
          </a:p>
          <a:p>
            <a:r>
              <a:rPr lang="en-US" baseline="0" dirty="0" smtClean="0"/>
              <a:t>Land cover (temp) trends consistent across images </a:t>
            </a:r>
          </a:p>
          <a:p>
            <a:r>
              <a:rPr lang="en-US" baseline="0" dirty="0" smtClean="0"/>
              <a:t>BUT ROUGH (i.e. these trends tend to be present but correlation isn’t always super strong, varies within AND between images)</a:t>
            </a:r>
          </a:p>
        </p:txBody>
      </p:sp>
      <p:sp>
        <p:nvSpPr>
          <p:cNvPr id="4" name="Slide Number Placeholder 3"/>
          <p:cNvSpPr>
            <a:spLocks noGrp="1"/>
          </p:cNvSpPr>
          <p:nvPr>
            <p:ph type="sldNum" sz="quarter" idx="10"/>
          </p:nvPr>
        </p:nvSpPr>
        <p:spPr/>
        <p:txBody>
          <a:bodyPr/>
          <a:lstStyle/>
          <a:p>
            <a:fld id="{22098712-7D7B-3349-89B2-53B0E23FF288}" type="slidenum">
              <a:rPr lang="en-US" smtClean="0"/>
              <a:t>6</a:t>
            </a:fld>
            <a:endParaRPr lang="en-US"/>
          </a:p>
        </p:txBody>
      </p:sp>
    </p:spTree>
    <p:extLst>
      <p:ext uri="{BB962C8B-B14F-4D97-AF65-F5344CB8AC3E}">
        <p14:creationId xmlns:p14="http://schemas.microsoft.com/office/powerpoint/2010/main" val="183750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KEY: b</a:t>
            </a:r>
            <a:r>
              <a:rPr lang="en-US" dirty="0" smtClean="0"/>
              <a:t>lack = most</a:t>
            </a:r>
            <a:r>
              <a:rPr lang="en-US" baseline="0" dirty="0" smtClean="0"/>
              <a:t> negative, white = most </a:t>
            </a:r>
            <a:r>
              <a:rPr lang="en-US" baseline="0" dirty="0" err="1" smtClean="0"/>
              <a:t>positve</a:t>
            </a:r>
            <a:r>
              <a:rPr lang="en-US" baseline="0" dirty="0" smtClean="0"/>
              <a:t>, water = close to zero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Size of difference </a:t>
            </a:r>
            <a:r>
              <a:rPr lang="en-US" baseline="0" dirty="0" smtClean="0"/>
              <a:t>between bands changes with temp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Temp corresponds pretty well to land cover – </a:t>
            </a:r>
            <a:r>
              <a:rPr lang="en-US" baseline="0" dirty="0" smtClean="0"/>
              <a:t>why I talk about </a:t>
            </a:r>
            <a:r>
              <a:rPr lang="en-US" baseline="0" dirty="0" smtClean="0"/>
              <a:t>in terms of land cover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2098712-7D7B-3349-89B2-53B0E23FF288}" type="slidenum">
              <a:rPr lang="en-US" smtClean="0"/>
              <a:t>7</a:t>
            </a:fld>
            <a:endParaRPr lang="en-US"/>
          </a:p>
        </p:txBody>
      </p:sp>
    </p:spTree>
    <p:extLst>
      <p:ext uri="{BB962C8B-B14F-4D97-AF65-F5344CB8AC3E}">
        <p14:creationId xmlns:p14="http://schemas.microsoft.com/office/powerpoint/2010/main" val="183750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surface temp is hotter than air temp, more atmospheric absorption MEANING measured temp colder than true temp</a:t>
            </a:r>
          </a:p>
          <a:p>
            <a:r>
              <a:rPr lang="en-US" baseline="0" dirty="0" smtClean="0"/>
              <a:t>When surface temp is colder than air temp, more atmospheric emission MEANING measured temp warmer than true temp</a:t>
            </a:r>
          </a:p>
          <a:p>
            <a:endParaRPr lang="en-US" baseline="0" dirty="0" smtClean="0">
              <a:solidFill>
                <a:srgbClr val="FF0000"/>
              </a:solidFill>
            </a:endParaRPr>
          </a:p>
          <a:p>
            <a:r>
              <a:rPr lang="en-US" baseline="0" dirty="0" smtClean="0">
                <a:solidFill>
                  <a:srgbClr val="FF0000"/>
                </a:solidFill>
              </a:rPr>
              <a:t>NOTE: haven’t checked </a:t>
            </a:r>
            <a:r>
              <a:rPr lang="en-US" baseline="0" dirty="0" err="1" smtClean="0">
                <a:solidFill>
                  <a:srgbClr val="FF0000"/>
                </a:solidFill>
              </a:rPr>
              <a:t>atm</a:t>
            </a:r>
            <a:r>
              <a:rPr lang="en-US" baseline="0" dirty="0" smtClean="0">
                <a:solidFill>
                  <a:srgbClr val="FF0000"/>
                </a:solidFill>
              </a:rPr>
              <a:t> temp (just assuming surf is warmer than air in southern images, vice versa in Alaska)</a:t>
            </a:r>
          </a:p>
          <a:p>
            <a:endParaRPr lang="en-US" baseline="0" dirty="0" smtClean="0">
              <a:solidFill>
                <a:srgbClr val="FF0000"/>
              </a:solidFill>
            </a:endParaRPr>
          </a:p>
          <a:p>
            <a:r>
              <a:rPr lang="en-US" baseline="0" dirty="0" smtClean="0">
                <a:solidFill>
                  <a:srgbClr val="FF0000"/>
                </a:solidFill>
              </a:rPr>
              <a:t>Mississippi scatter plot (over New Orleans) – Hotter temp = greater difference</a:t>
            </a:r>
          </a:p>
          <a:p>
            <a:r>
              <a:rPr lang="en-US" baseline="0" dirty="0" smtClean="0">
                <a:solidFill>
                  <a:srgbClr val="FF0000"/>
                </a:solidFill>
              </a:rPr>
              <a:t>Alaska scatter plot (near </a:t>
            </a:r>
            <a:r>
              <a:rPr lang="en-US" baseline="0" dirty="0" err="1" smtClean="0">
                <a:solidFill>
                  <a:srgbClr val="FF0000"/>
                </a:solidFill>
              </a:rPr>
              <a:t>Mnt</a:t>
            </a:r>
            <a:r>
              <a:rPr lang="en-US" baseline="0" dirty="0" smtClean="0">
                <a:solidFill>
                  <a:srgbClr val="FF0000"/>
                </a:solidFill>
              </a:rPr>
              <a:t> McKinley) – Colder temp = greater difference</a:t>
            </a:r>
          </a:p>
          <a:p>
            <a:endParaRPr lang="en-US" baseline="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Currently trying to calculate trend lines of T10 vs. ΔT to determine whether there is definable/consistent relationship (i.e. the effects of CO2) and how it varies based on land cover</a:t>
            </a:r>
          </a:p>
          <a:p>
            <a:r>
              <a:rPr lang="en-US" baseline="0" dirty="0" smtClean="0">
                <a:solidFill>
                  <a:srgbClr val="FF0000"/>
                </a:solidFill>
              </a:rPr>
              <a:t>	i.e. Still working on isolating specific variables that could effect the difference</a:t>
            </a:r>
          </a:p>
          <a:p>
            <a:endParaRPr lang="en-US" baseline="0" dirty="0" smtClean="0">
              <a:solidFill>
                <a:srgbClr val="FF0000"/>
              </a:solidFill>
            </a:endParaRPr>
          </a:p>
          <a:p>
            <a:r>
              <a:rPr lang="en-US" baseline="0" dirty="0" smtClean="0">
                <a:solidFill>
                  <a:srgbClr val="FF0000"/>
                </a:solidFill>
              </a:rPr>
              <a:t>NOTE: lowland Alaska has less of a trend line, B10 </a:t>
            </a:r>
            <a:r>
              <a:rPr lang="en-US" dirty="0" smtClean="0">
                <a:solidFill>
                  <a:srgbClr val="FF0000"/>
                </a:solidFill>
              </a:rPr>
              <a:t>≈ B11 </a:t>
            </a:r>
            <a:r>
              <a:rPr lang="en-US" dirty="0" smtClean="0">
                <a:solidFill>
                  <a:srgbClr val="FF0000"/>
                </a:solidFill>
                <a:sym typeface="Wingdings" pitchFamily="2" charset="2"/>
              </a:rPr>
              <a:t> surf temp</a:t>
            </a:r>
            <a:r>
              <a:rPr lang="en-US" baseline="0" dirty="0" smtClean="0">
                <a:solidFill>
                  <a:srgbClr val="FF0000"/>
                </a:solidFill>
                <a:sym typeface="Wingdings" pitchFamily="2" charset="2"/>
              </a:rPr>
              <a:t> between 272-276K , so close to air temp?</a:t>
            </a:r>
          </a:p>
          <a:p>
            <a:r>
              <a:rPr lang="en-US" baseline="0" dirty="0" smtClean="0">
                <a:solidFill>
                  <a:srgbClr val="FF0000"/>
                </a:solidFill>
                <a:sym typeface="Wingdings" pitchFamily="2" charset="2"/>
              </a:rPr>
              <a:t>Low-lying clouds </a:t>
            </a:r>
            <a:r>
              <a:rPr lang="en-US" baseline="0" dirty="0" smtClean="0">
                <a:solidFill>
                  <a:srgbClr val="FF0000"/>
                </a:solidFill>
              </a:rPr>
              <a:t>B10 </a:t>
            </a:r>
            <a:r>
              <a:rPr lang="en-US" dirty="0" smtClean="0">
                <a:solidFill>
                  <a:srgbClr val="FF0000"/>
                </a:solidFill>
              </a:rPr>
              <a:t>≈ B11  </a:t>
            </a:r>
            <a:r>
              <a:rPr lang="en-US" dirty="0" smtClean="0">
                <a:solidFill>
                  <a:srgbClr val="FF0000"/>
                </a:solidFill>
                <a:sym typeface="Wingdings" pitchFamily="2" charset="2"/>
              </a:rPr>
              <a:t> absorption and emission offset by warm and cold </a:t>
            </a:r>
            <a:r>
              <a:rPr lang="en-US" dirty="0" err="1" smtClean="0">
                <a:solidFill>
                  <a:srgbClr val="FF0000"/>
                </a:solidFill>
                <a:sym typeface="Wingdings" pitchFamily="2" charset="2"/>
              </a:rPr>
              <a:t>atm</a:t>
            </a:r>
            <a:r>
              <a:rPr lang="en-US" dirty="0" smtClean="0">
                <a:solidFill>
                  <a:srgbClr val="FF0000"/>
                </a:solidFill>
                <a:sym typeface="Wingdings" pitchFamily="2" charset="2"/>
              </a:rPr>
              <a:t> layers?</a:t>
            </a:r>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22098712-7D7B-3349-89B2-53B0E23FF288}" type="slidenum">
              <a:rPr lang="en-US" smtClean="0"/>
              <a:t>8</a:t>
            </a:fld>
            <a:endParaRPr lang="en-US"/>
          </a:p>
        </p:txBody>
      </p:sp>
    </p:spTree>
    <p:extLst>
      <p:ext uri="{BB962C8B-B14F-4D97-AF65-F5344CB8AC3E}">
        <p14:creationId xmlns:p14="http://schemas.microsoft.com/office/powerpoint/2010/main" val="124056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 difference between methods on the scale of 10</a:t>
            </a:r>
            <a:r>
              <a:rPr lang="en-US" baseline="30000" dirty="0" smtClean="0"/>
              <a:t>-8</a:t>
            </a:r>
            <a:r>
              <a:rPr lang="en-US" baseline="0" dirty="0" smtClean="0"/>
              <a:t> </a:t>
            </a:r>
          </a:p>
          <a:p>
            <a:r>
              <a:rPr lang="en-US" baseline="0" dirty="0" smtClean="0"/>
              <a:t>Black pixels = -9.5E-7</a:t>
            </a:r>
          </a:p>
          <a:p>
            <a:r>
              <a:rPr lang="en-US" baseline="0" dirty="0" smtClean="0"/>
              <a:t>White pixels = 0</a:t>
            </a:r>
          </a:p>
          <a:p>
            <a:r>
              <a:rPr lang="en-US" baseline="0" dirty="0" smtClean="0"/>
              <a:t>White pixels in clouds = -4.7E-7</a:t>
            </a:r>
          </a:p>
          <a:p>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11</a:t>
            </a:fld>
            <a:endParaRPr lang="en-US"/>
          </a:p>
        </p:txBody>
      </p:sp>
    </p:spTree>
    <p:extLst>
      <p:ext uri="{BB962C8B-B14F-4D97-AF65-F5344CB8AC3E}">
        <p14:creationId xmlns:p14="http://schemas.microsoft.com/office/powerpoint/2010/main" val="109950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size of difference depends on land cover (i.e. temp)</a:t>
            </a:r>
          </a:p>
          <a:p>
            <a:r>
              <a:rPr lang="en-US" baseline="0" dirty="0" smtClean="0"/>
              <a:t>White = greatest difference, black = smallest </a:t>
            </a:r>
            <a:r>
              <a:rPr lang="en-US" baseline="0" dirty="0" smtClean="0"/>
              <a:t>difference (all values positive)</a:t>
            </a:r>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12</a:t>
            </a:fld>
            <a:endParaRPr lang="en-US"/>
          </a:p>
        </p:txBody>
      </p:sp>
    </p:spTree>
    <p:extLst>
      <p:ext uri="{BB962C8B-B14F-4D97-AF65-F5344CB8AC3E}">
        <p14:creationId xmlns:p14="http://schemas.microsoft.com/office/powerpoint/2010/main" val="131658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Alaska Emissivity, Band 10,</a:t>
            </a:r>
            <a:r>
              <a:rPr lang="en-US" sz="1200"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rom manually calculated temperature and radiance. </a:t>
            </a:r>
          </a:p>
          <a:p>
            <a:r>
              <a:rPr lang="en-US" sz="1200" kern="1200" dirty="0" smtClean="0">
                <a:solidFill>
                  <a:schemeClr val="tx1"/>
                </a:solidFill>
                <a:effectLst/>
                <a:latin typeface="+mn-lt"/>
                <a:ea typeface="+mn-ea"/>
                <a:cs typeface="+mn-cs"/>
              </a:rPr>
              <a:t>Example of emissivity variation with temperature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Higher </a:t>
            </a:r>
            <a:r>
              <a:rPr lang="en-US" sz="1200" kern="1200" dirty="0" smtClean="0">
                <a:solidFill>
                  <a:schemeClr val="tx1"/>
                </a:solidFill>
                <a:effectLst/>
                <a:latin typeface="+mn-lt"/>
                <a:ea typeface="+mn-ea"/>
                <a:cs typeface="+mn-cs"/>
              </a:rPr>
              <a:t>emissivity corresponds to regions with lower temperatures = </a:t>
            </a:r>
            <a:r>
              <a:rPr lang="en-US" sz="1200" kern="1200" dirty="0" smtClean="0">
                <a:solidFill>
                  <a:schemeClr val="tx1"/>
                </a:solidFill>
                <a:effectLst/>
                <a:latin typeface="+mn-lt"/>
                <a:ea typeface="+mn-ea"/>
                <a:cs typeface="+mn-cs"/>
              </a:rPr>
              <a:t>black</a:t>
            </a:r>
          </a:p>
          <a:p>
            <a:r>
              <a:rPr lang="en-US" sz="1200" kern="1200" dirty="0" smtClean="0">
                <a:solidFill>
                  <a:schemeClr val="tx1"/>
                </a:solidFill>
                <a:effectLst/>
                <a:latin typeface="+mn-lt"/>
                <a:ea typeface="+mn-ea"/>
                <a:cs typeface="+mn-cs"/>
              </a:rPr>
              <a:t>Lower </a:t>
            </a:r>
            <a:r>
              <a:rPr lang="en-US" sz="1200" kern="1200" dirty="0" smtClean="0">
                <a:solidFill>
                  <a:schemeClr val="tx1"/>
                </a:solidFill>
                <a:effectLst/>
                <a:latin typeface="+mn-lt"/>
                <a:ea typeface="+mn-ea"/>
                <a:cs typeface="+mn-cs"/>
              </a:rPr>
              <a:t>emissivity corresponds to regions with higher temperatures = </a:t>
            </a:r>
            <a:r>
              <a:rPr lang="en-US" sz="1200" kern="1200" dirty="0" smtClean="0">
                <a:solidFill>
                  <a:schemeClr val="tx1"/>
                </a:solidFill>
                <a:effectLst/>
                <a:latin typeface="+mn-lt"/>
                <a:ea typeface="+mn-ea"/>
                <a:cs typeface="+mn-cs"/>
              </a:rPr>
              <a:t>white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Emissivity appears to vary with land cover because temperature varies with land cover.</a:t>
            </a:r>
          </a:p>
          <a:p>
            <a:endParaRPr lang="en-US" dirty="0" smtClean="0"/>
          </a:p>
          <a:p>
            <a:r>
              <a:rPr lang="en-US" dirty="0" smtClean="0"/>
              <a:t>NOTE:</a:t>
            </a:r>
            <a:r>
              <a:rPr lang="en-US" baseline="0" dirty="0" smtClean="0"/>
              <a:t> emissivity doesn’t actually vary (i.e. entered into equation as 1), just appear to vary because of working backward in to calculate it (i.e. really, the error is in the output, temperature)</a:t>
            </a:r>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13</a:t>
            </a:fld>
            <a:endParaRPr lang="en-US"/>
          </a:p>
        </p:txBody>
      </p:sp>
    </p:spTree>
    <p:extLst>
      <p:ext uri="{BB962C8B-B14F-4D97-AF65-F5344CB8AC3E}">
        <p14:creationId xmlns:p14="http://schemas.microsoft.com/office/powerpoint/2010/main" val="399528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Images of emissivity based on manually calculated data (left), manually calculated temperature (right). Image windows used to produce 2D scatter plot (below). Both images of Mississippi, Band 11.</a:t>
            </a:r>
            <a:r>
              <a:rPr lang="en-US"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Scatter Plot: X-axis = manually calculated temperature; Y-axis = emissivity (based on manually calculated data</a:t>
            </a:r>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trends are image independent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098712-7D7B-3349-89B2-53B0E23FF288}" type="slidenum">
              <a:rPr lang="en-US" smtClean="0"/>
              <a:t>14</a:t>
            </a:fld>
            <a:endParaRPr lang="en-US"/>
          </a:p>
        </p:txBody>
      </p:sp>
    </p:spTree>
    <p:extLst>
      <p:ext uri="{BB962C8B-B14F-4D97-AF65-F5344CB8AC3E}">
        <p14:creationId xmlns:p14="http://schemas.microsoft.com/office/powerpoint/2010/main" val="422262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Equation for Band 10, manually</a:t>
            </a:r>
            <a:r>
              <a:rPr lang="en-US" baseline="0" dirty="0" smtClean="0"/>
              <a:t>-calculated data (most shallow slope but offset is pretty representative)</a:t>
            </a:r>
          </a:p>
          <a:p>
            <a:endParaRPr lang="en-US" baseline="0" dirty="0" smtClean="0"/>
          </a:p>
          <a:p>
            <a:r>
              <a:rPr lang="en-US" baseline="0" dirty="0" smtClean="0"/>
              <a:t>Conclusion:</a:t>
            </a:r>
          </a:p>
          <a:p>
            <a:r>
              <a:rPr lang="en-US" baseline="0" dirty="0" smtClean="0"/>
              <a:t>Error introduced in conversion from radiance to temp</a:t>
            </a:r>
          </a:p>
          <a:p>
            <a:r>
              <a:rPr lang="en-US" baseline="0" dirty="0" smtClean="0"/>
              <a:t>Size of error is temp dependent (i.e. varies with temperature)</a:t>
            </a:r>
          </a:p>
          <a:p>
            <a:r>
              <a:rPr lang="en-US" baseline="0" dirty="0" smtClean="0"/>
              <a:t>Scene independent (i.e. one equation defines each method/band, works in all four images)</a:t>
            </a:r>
          </a:p>
        </p:txBody>
      </p:sp>
      <p:sp>
        <p:nvSpPr>
          <p:cNvPr id="4" name="Slide Number Placeholder 3"/>
          <p:cNvSpPr>
            <a:spLocks noGrp="1"/>
          </p:cNvSpPr>
          <p:nvPr>
            <p:ph type="sldNum" sz="quarter" idx="10"/>
          </p:nvPr>
        </p:nvSpPr>
        <p:spPr/>
        <p:txBody>
          <a:bodyPr/>
          <a:lstStyle/>
          <a:p>
            <a:fld id="{22098712-7D7B-3349-89B2-53B0E23FF288}" type="slidenum">
              <a:rPr lang="en-US" smtClean="0"/>
              <a:t>15</a:t>
            </a:fld>
            <a:endParaRPr lang="en-US"/>
          </a:p>
        </p:txBody>
      </p:sp>
    </p:spTree>
    <p:extLst>
      <p:ext uri="{BB962C8B-B14F-4D97-AF65-F5344CB8AC3E}">
        <p14:creationId xmlns:p14="http://schemas.microsoft.com/office/powerpoint/2010/main" val="170928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July 03, 2013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July 03, 2013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July 03, 2013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July 03, 2013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July 03, 2013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July 03, 2013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July 03, 2013</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July 03, 2013</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July 03, 2013</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July 03, 2013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July 03, 2013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July 03, 2013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cap="none" dirty="0" smtClean="0">
                <a:latin typeface="Apple Symbols"/>
                <a:cs typeface="Apple Symbols"/>
              </a:rPr>
              <a:t>Landsat 8 – Thermal Bands</a:t>
            </a:r>
            <a:endParaRPr lang="en-US" sz="4800" cap="none" dirty="0">
              <a:latin typeface="Apple Symbols"/>
              <a:cs typeface="Apple Symbols"/>
            </a:endParaRPr>
          </a:p>
        </p:txBody>
      </p:sp>
      <p:sp>
        <p:nvSpPr>
          <p:cNvPr id="3" name="Subtitle 2"/>
          <p:cNvSpPr>
            <a:spLocks noGrp="1"/>
          </p:cNvSpPr>
          <p:nvPr>
            <p:ph type="subTitle" idx="1"/>
          </p:nvPr>
        </p:nvSpPr>
        <p:spPr/>
        <p:txBody>
          <a:bodyPr/>
          <a:lstStyle/>
          <a:p>
            <a:r>
              <a:rPr lang="en-US" dirty="0" smtClean="0"/>
              <a:t>Frieda Fein</a:t>
            </a:r>
          </a:p>
          <a:p>
            <a:r>
              <a:rPr lang="en-US" dirty="0" smtClean="0"/>
              <a:t>Heat Budget Meeting</a:t>
            </a:r>
          </a:p>
          <a:p>
            <a:r>
              <a:rPr lang="en-US" dirty="0" smtClean="0"/>
              <a:t>July 3, 2013</a:t>
            </a:r>
            <a:endParaRPr lang="en-US" dirty="0"/>
          </a:p>
        </p:txBody>
      </p:sp>
    </p:spTree>
    <p:extLst>
      <p:ext uri="{BB962C8B-B14F-4D97-AF65-F5344CB8AC3E}">
        <p14:creationId xmlns:p14="http://schemas.microsoft.com/office/powerpoint/2010/main" val="4102716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SP3 vs. Manual Calculations</a:t>
            </a:r>
            <a:endParaRPr lang="en-US" dirty="0"/>
          </a:p>
        </p:txBody>
      </p:sp>
      <p:sp>
        <p:nvSpPr>
          <p:cNvPr id="3" name="Content Placeholder 2"/>
          <p:cNvSpPr>
            <a:spLocks noGrp="1"/>
          </p:cNvSpPr>
          <p:nvPr>
            <p:ph idx="1"/>
          </p:nvPr>
        </p:nvSpPr>
        <p:spPr/>
        <p:txBody>
          <a:bodyPr/>
          <a:lstStyle/>
          <a:p>
            <a:r>
              <a:rPr lang="en-US" dirty="0" smtClean="0"/>
              <a:t>ENVI SP3 can automatically calculate radiance and brightness temperature</a:t>
            </a:r>
          </a:p>
          <a:p>
            <a:endParaRPr lang="en-US" dirty="0" smtClean="0"/>
          </a:p>
          <a:p>
            <a:r>
              <a:rPr lang="en-US" dirty="0" smtClean="0"/>
              <a:t>Radiance: </a:t>
            </a:r>
            <a:r>
              <a:rPr lang="en-US" dirty="0"/>
              <a:t>L</a:t>
            </a:r>
            <a:r>
              <a:rPr lang="el-GR" baseline="-25000" dirty="0"/>
              <a:t>λ</a:t>
            </a:r>
            <a:r>
              <a:rPr lang="el-GR" dirty="0"/>
              <a:t> = </a:t>
            </a:r>
            <a:r>
              <a:rPr lang="en-US" dirty="0" err="1"/>
              <a:t>M</a:t>
            </a:r>
            <a:r>
              <a:rPr lang="en-US" baseline="-25000" dirty="0" err="1"/>
              <a:t>L</a:t>
            </a:r>
            <a:r>
              <a:rPr lang="en-US" dirty="0" err="1"/>
              <a:t>Q</a:t>
            </a:r>
            <a:r>
              <a:rPr lang="en-US" baseline="-25000" dirty="0" err="1"/>
              <a:t>cal</a:t>
            </a:r>
            <a:r>
              <a:rPr lang="en-US" dirty="0"/>
              <a:t> + A</a:t>
            </a:r>
            <a:r>
              <a:rPr lang="en-US" baseline="-25000" dirty="0"/>
              <a:t>L</a:t>
            </a:r>
            <a:r>
              <a:rPr lang="en-US" dirty="0"/>
              <a:t> </a:t>
            </a:r>
            <a:endParaRPr lang="en-US" dirty="0" smtClean="0"/>
          </a:p>
          <a:p>
            <a:endParaRPr lang="en-US" dirty="0"/>
          </a:p>
          <a:p>
            <a:r>
              <a:rPr lang="en-US" dirty="0" smtClean="0"/>
              <a:t>Temperature: </a:t>
            </a:r>
          </a:p>
          <a:p>
            <a:endParaRPr lang="en-US" dirty="0"/>
          </a:p>
          <a:p>
            <a:r>
              <a:rPr lang="en-US" dirty="0" smtClean="0"/>
              <a:t>Compare to radiance and temperature data calculated using reflectance data in Band Math (Manual – SP3)</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46917270"/>
              </p:ext>
            </p:extLst>
          </p:nvPr>
        </p:nvGraphicFramePr>
        <p:xfrm>
          <a:off x="2776654" y="3489960"/>
          <a:ext cx="2720896" cy="1097280"/>
        </p:xfrm>
        <a:graphic>
          <a:graphicData uri="http://schemas.openxmlformats.org/drawingml/2006/table">
            <a:tbl>
              <a:tblPr/>
              <a:tblGrid>
                <a:gridCol w="680224"/>
                <a:gridCol w="680224"/>
                <a:gridCol w="680224"/>
                <a:gridCol w="680224"/>
              </a:tblGrid>
              <a:tr h="0">
                <a:tc rowSpan="3">
                  <a:txBody>
                    <a:bodyPr/>
                    <a:lstStyle/>
                    <a:p>
                      <a:r>
                        <a:rPr lang="en-US" i="0" dirty="0">
                          <a:effectLst/>
                          <a:latin typeface="Verdana"/>
                        </a:rPr>
                        <a:t>T = </a:t>
                      </a:r>
                    </a:p>
                  </a:txBody>
                  <a:tcPr anchor="ctr">
                    <a:lnL>
                      <a:noFill/>
                    </a:lnL>
                    <a:lnR>
                      <a:noFill/>
                    </a:lnR>
                    <a:lnT>
                      <a:noFill/>
                    </a:lnT>
                    <a:lnB>
                      <a:noFill/>
                    </a:lnB>
                    <a:solidFill>
                      <a:srgbClr val="FFFFFF"/>
                    </a:solidFill>
                  </a:tcPr>
                </a:tc>
                <a:tc>
                  <a:txBody>
                    <a:bodyPr/>
                    <a:lstStyle/>
                    <a:p>
                      <a:r>
                        <a:rPr lang="en-US" i="0">
                          <a:effectLst/>
                          <a:latin typeface="Verdana"/>
                        </a:rPr>
                        <a:t> </a:t>
                      </a: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r>
                        <a:rPr lang="en-US" i="0" dirty="0">
                          <a:effectLst/>
                          <a:latin typeface="Verdana"/>
                        </a:rPr>
                        <a:t>K</a:t>
                      </a:r>
                      <a:r>
                        <a:rPr lang="en-US" i="0" baseline="-25000" dirty="0">
                          <a:effectLst/>
                          <a:latin typeface="Verdana"/>
                        </a:rPr>
                        <a:t>2</a:t>
                      </a:r>
                      <a:endParaRPr lang="en-US" i="0" dirty="0">
                        <a:effectLst/>
                        <a:latin typeface="Verdana"/>
                      </a:endParaRP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endParaRPr lang="en-US" i="0">
                        <a:effectLst/>
                        <a:latin typeface="Verdana"/>
                      </a:endParaRP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r>
              <a:tr h="0">
                <a:tc vMerge="1">
                  <a:txBody>
                    <a:bodyPr/>
                    <a:lstStyle/>
                    <a:p>
                      <a:endParaRPr lang="en-US"/>
                    </a:p>
                  </a:txBody>
                  <a:tcPr/>
                </a:tc>
                <a:tc rowSpan="2">
                  <a:txBody>
                    <a:bodyPr/>
                    <a:lstStyle/>
                    <a:p>
                      <a:r>
                        <a:rPr lang="en-US" i="0" dirty="0" err="1">
                          <a:effectLst/>
                          <a:latin typeface="Verdana"/>
                        </a:rPr>
                        <a:t>ln</a:t>
                      </a:r>
                      <a:r>
                        <a:rPr lang="en-US" i="0" dirty="0">
                          <a:effectLst/>
                          <a:latin typeface="Verdana"/>
                        </a:rPr>
                        <a:t>( </a:t>
                      </a: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c>
                  <a:txBody>
                    <a:bodyPr/>
                    <a:lstStyle/>
                    <a:p>
                      <a:r>
                        <a:rPr lang="en-US" i="0" dirty="0">
                          <a:effectLst/>
                          <a:latin typeface="Verdana"/>
                        </a:rPr>
                        <a:t>K</a:t>
                      </a:r>
                      <a:r>
                        <a:rPr lang="en-US" i="0" baseline="-25000" dirty="0">
                          <a:effectLst/>
                          <a:latin typeface="Verdana"/>
                        </a:rPr>
                        <a:t>1</a:t>
                      </a:r>
                      <a:endParaRPr lang="en-US" i="0" dirty="0">
                        <a:effectLst/>
                        <a:latin typeface="Verdana"/>
                      </a:endParaRPr>
                    </a:p>
                  </a:txBody>
                  <a:tcPr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rowSpan="2">
                  <a:txBody>
                    <a:bodyPr/>
                    <a:lstStyle/>
                    <a:p>
                      <a:r>
                        <a:rPr lang="en-US" i="0" dirty="0">
                          <a:effectLst/>
                          <a:latin typeface="Verdana"/>
                        </a:rPr>
                        <a:t> +1)</a:t>
                      </a: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n-US"/>
                    </a:p>
                  </a:txBody>
                  <a:tcPr/>
                </a:tc>
                <a:tc vMerge="1">
                  <a:txBody>
                    <a:bodyPr/>
                    <a:lstStyle/>
                    <a:p>
                      <a:endParaRPr lang="en-US"/>
                    </a:p>
                  </a:txBody>
                  <a:tcPr/>
                </a:tc>
                <a:tc>
                  <a:txBody>
                    <a:bodyPr/>
                    <a:lstStyle/>
                    <a:p>
                      <a:r>
                        <a:rPr lang="en-US" i="0" dirty="0">
                          <a:effectLst/>
                          <a:latin typeface="Verdana"/>
                        </a:rPr>
                        <a:t>L</a:t>
                      </a:r>
                      <a:r>
                        <a:rPr lang="el-GR" i="0" baseline="-25000" dirty="0">
                          <a:effectLst/>
                          <a:latin typeface="Verdana"/>
                        </a:rPr>
                        <a:t>λ</a:t>
                      </a:r>
                      <a:endParaRPr lang="el-GR" i="0" dirty="0">
                        <a:effectLst/>
                        <a:latin typeface="Verdana"/>
                      </a:endParaRP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c vMerge="1">
                  <a:txBody>
                    <a:bodyPr/>
                    <a:lstStyle/>
                    <a:p>
                      <a:endParaRPr lang="en-US"/>
                    </a:p>
                  </a:txBody>
                  <a:tcPr/>
                </a:tc>
              </a:tr>
            </a:tbl>
          </a:graphicData>
        </a:graphic>
      </p:graphicFrame>
    </p:spTree>
    <p:extLst>
      <p:ext uri="{BB962C8B-B14F-4D97-AF65-F5344CB8AC3E}">
        <p14:creationId xmlns:p14="http://schemas.microsoft.com/office/powerpoint/2010/main" val="2129055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533400"/>
            <a:ext cx="8549657" cy="990600"/>
          </a:xfrm>
        </p:spPr>
        <p:txBody>
          <a:bodyPr>
            <a:normAutofit/>
          </a:bodyPr>
          <a:lstStyle/>
          <a:p>
            <a:r>
              <a:rPr lang="en-US" dirty="0" smtClean="0"/>
              <a:t>SP3 vs. Manual Calculations - Results</a:t>
            </a:r>
            <a:endParaRPr lang="en-US" dirty="0"/>
          </a:p>
        </p:txBody>
      </p:sp>
      <p:sp>
        <p:nvSpPr>
          <p:cNvPr id="3" name="Content Placeholder 2"/>
          <p:cNvSpPr>
            <a:spLocks noGrp="1"/>
          </p:cNvSpPr>
          <p:nvPr>
            <p:ph idx="1"/>
          </p:nvPr>
        </p:nvSpPr>
        <p:spPr/>
        <p:txBody>
          <a:bodyPr/>
          <a:lstStyle/>
          <a:p>
            <a:r>
              <a:rPr lang="en-US" dirty="0" smtClean="0"/>
              <a:t>Radiance: (Manual – SP3), Band 11 Florida</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7" y="2250340"/>
            <a:ext cx="3305175"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11970" y="2131277"/>
            <a:ext cx="3247019" cy="354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91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533400"/>
            <a:ext cx="8549657" cy="990600"/>
          </a:xfrm>
        </p:spPr>
        <p:txBody>
          <a:bodyPr>
            <a:normAutofit/>
          </a:bodyPr>
          <a:lstStyle/>
          <a:p>
            <a:r>
              <a:rPr lang="en-US" dirty="0" smtClean="0"/>
              <a:t>SP3 vs. Manual Calculations - Results</a:t>
            </a:r>
            <a:endParaRPr lang="en-US" dirty="0"/>
          </a:p>
        </p:txBody>
      </p:sp>
      <p:sp>
        <p:nvSpPr>
          <p:cNvPr id="3" name="Content Placeholder 2"/>
          <p:cNvSpPr>
            <a:spLocks noGrp="1"/>
          </p:cNvSpPr>
          <p:nvPr>
            <p:ph idx="1"/>
          </p:nvPr>
        </p:nvSpPr>
        <p:spPr/>
        <p:txBody>
          <a:bodyPr/>
          <a:lstStyle/>
          <a:p>
            <a:r>
              <a:rPr lang="en-US" dirty="0" smtClean="0"/>
              <a:t>Temperature: </a:t>
            </a:r>
            <a:r>
              <a:rPr lang="en-US" dirty="0"/>
              <a:t>(Manual – </a:t>
            </a:r>
            <a:r>
              <a:rPr lang="en-US" dirty="0" smtClean="0"/>
              <a:t>SP3), </a:t>
            </a:r>
            <a:r>
              <a:rPr lang="en-US" dirty="0" smtClean="0"/>
              <a:t>Dominica </a:t>
            </a:r>
            <a:r>
              <a:rPr lang="en-US" dirty="0" smtClean="0"/>
              <a:t>Band 11</a:t>
            </a:r>
          </a:p>
          <a:p>
            <a:pPr lvl="1"/>
            <a:r>
              <a:rPr lang="en-US" dirty="0" smtClean="0"/>
              <a:t>Average d</a:t>
            </a:r>
            <a:r>
              <a:rPr lang="en-US" dirty="0" smtClean="0"/>
              <a:t>ifference </a:t>
            </a:r>
            <a:r>
              <a:rPr lang="en-US" dirty="0" smtClean="0"/>
              <a:t>between 0.5K and 1.5K for Band 10</a:t>
            </a:r>
          </a:p>
          <a:p>
            <a:pPr lvl="1"/>
            <a:r>
              <a:rPr lang="en-US" dirty="0" smtClean="0"/>
              <a:t>Average d</a:t>
            </a:r>
            <a:r>
              <a:rPr lang="en-US" dirty="0" smtClean="0"/>
              <a:t>ifference </a:t>
            </a:r>
            <a:r>
              <a:rPr lang="en-US" dirty="0" smtClean="0"/>
              <a:t>between 3.9K and 6.3K for Band 11</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7177" y="2831190"/>
            <a:ext cx="3840561" cy="3748030"/>
          </a:xfrm>
          <a:prstGeom prst="rect">
            <a:avLst/>
          </a:prstGeom>
        </p:spPr>
      </p:pic>
    </p:spTree>
    <p:extLst>
      <p:ext uri="{BB962C8B-B14F-4D97-AF65-F5344CB8AC3E}">
        <p14:creationId xmlns:p14="http://schemas.microsoft.com/office/powerpoint/2010/main" val="2270011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533400"/>
            <a:ext cx="8549657" cy="990600"/>
          </a:xfrm>
        </p:spPr>
        <p:txBody>
          <a:bodyPr>
            <a:normAutofit/>
          </a:bodyPr>
          <a:lstStyle/>
          <a:p>
            <a:r>
              <a:rPr lang="en-US" dirty="0" smtClean="0"/>
              <a:t>SP3 vs. Manual Calculations - Results</a:t>
            </a:r>
            <a:endParaRPr lang="en-US" dirty="0"/>
          </a:p>
        </p:txBody>
      </p:sp>
      <p:sp>
        <p:nvSpPr>
          <p:cNvPr id="3" name="Content Placeholder 2"/>
          <p:cNvSpPr>
            <a:spLocks noGrp="1"/>
          </p:cNvSpPr>
          <p:nvPr>
            <p:ph idx="1"/>
          </p:nvPr>
        </p:nvSpPr>
        <p:spPr/>
        <p:txBody>
          <a:bodyPr/>
          <a:lstStyle/>
          <a:p>
            <a:r>
              <a:rPr lang="en-US" dirty="0" smtClean="0"/>
              <a:t>Calculated emissivity for SP3-calculated and manually calculated data (ε = Radiance/ </a:t>
            </a:r>
            <a:r>
              <a:rPr lang="en-US" dirty="0" err="1" smtClean="0"/>
              <a:t>B</a:t>
            </a:r>
            <a:r>
              <a:rPr lang="en-US" baseline="-25000" dirty="0" err="1" smtClean="0"/>
              <a:t>λ</a:t>
            </a:r>
            <a:r>
              <a:rPr lang="en-US" dirty="0" smtClean="0"/>
              <a:t>(T))</a:t>
            </a:r>
            <a:endParaRPr lang="en-US" dirty="0"/>
          </a:p>
          <a:p>
            <a:r>
              <a:rPr lang="en-US" dirty="0" smtClean="0"/>
              <a:t>Emissivity appears to vary with temperature</a:t>
            </a:r>
          </a:p>
          <a:p>
            <a:endParaRPr lang="en-US" baseline="-25000" dirty="0"/>
          </a:p>
          <a:p>
            <a:endParaRPr lang="en-US" baseline="-25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7176" y="2831190"/>
            <a:ext cx="3849445" cy="3748030"/>
          </a:xfrm>
          <a:prstGeom prst="rect">
            <a:avLst/>
          </a:prstGeom>
        </p:spPr>
      </p:pic>
    </p:spTree>
    <p:extLst>
      <p:ext uri="{BB962C8B-B14F-4D97-AF65-F5344CB8AC3E}">
        <p14:creationId xmlns:p14="http://schemas.microsoft.com/office/powerpoint/2010/main" val="2675740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533400"/>
            <a:ext cx="8549657" cy="990600"/>
          </a:xfrm>
        </p:spPr>
        <p:txBody>
          <a:bodyPr>
            <a:normAutofit/>
          </a:bodyPr>
          <a:lstStyle/>
          <a:p>
            <a:r>
              <a:rPr lang="en-US" dirty="0" smtClean="0"/>
              <a:t>SP3 vs. Manual Calculations - Results</a:t>
            </a:r>
            <a:endParaRPr lang="en-US" dirty="0"/>
          </a:p>
        </p:txBody>
      </p:sp>
      <p:sp>
        <p:nvSpPr>
          <p:cNvPr id="3" name="Content Placeholder 2"/>
          <p:cNvSpPr>
            <a:spLocks noGrp="1"/>
          </p:cNvSpPr>
          <p:nvPr>
            <p:ph idx="1"/>
          </p:nvPr>
        </p:nvSpPr>
        <p:spPr/>
        <p:txBody>
          <a:bodyPr/>
          <a:lstStyle/>
          <a:p>
            <a:r>
              <a:rPr lang="en-US" dirty="0" smtClean="0"/>
              <a:t>Strong trend between temperature and emissivity</a:t>
            </a:r>
            <a:endParaRPr lang="en-US" dirty="0"/>
          </a:p>
          <a:p>
            <a:pPr marL="0" indent="0">
              <a:buNone/>
            </a:pPr>
            <a:endParaRPr lang="en-US" baseline="-25000" dirty="0"/>
          </a:p>
          <a:p>
            <a:endParaRPr lang="en-US" baseline="-25000" dirty="0"/>
          </a:p>
        </p:txBody>
      </p:sp>
      <p:pic>
        <p:nvPicPr>
          <p:cNvPr id="6" name="Picture 5"/>
          <p:cNvPicPr/>
          <p:nvPr/>
        </p:nvPicPr>
        <p:blipFill>
          <a:blip r:embed="rId3"/>
          <a:stretch>
            <a:fillRect/>
          </a:stretch>
        </p:blipFill>
        <p:spPr>
          <a:xfrm>
            <a:off x="457200" y="2134813"/>
            <a:ext cx="3487271" cy="2885421"/>
          </a:xfrm>
          <a:prstGeom prst="rect">
            <a:avLst/>
          </a:prstGeom>
        </p:spPr>
      </p:pic>
      <p:pic>
        <p:nvPicPr>
          <p:cNvPr id="8" name="Picture 7"/>
          <p:cNvPicPr/>
          <p:nvPr/>
        </p:nvPicPr>
        <p:blipFill>
          <a:blip r:embed="rId4"/>
          <a:stretch>
            <a:fillRect/>
          </a:stretch>
        </p:blipFill>
        <p:spPr>
          <a:xfrm>
            <a:off x="4198472" y="2465293"/>
            <a:ext cx="4078940" cy="3705413"/>
          </a:xfrm>
          <a:prstGeom prst="rect">
            <a:avLst/>
          </a:prstGeom>
        </p:spPr>
      </p:pic>
    </p:spTree>
    <p:extLst>
      <p:ext uri="{BB962C8B-B14F-4D97-AF65-F5344CB8AC3E}">
        <p14:creationId xmlns:p14="http://schemas.microsoft.com/office/powerpoint/2010/main" val="692412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533400"/>
            <a:ext cx="8549657" cy="990600"/>
          </a:xfrm>
        </p:spPr>
        <p:txBody>
          <a:bodyPr>
            <a:normAutofit/>
          </a:bodyPr>
          <a:lstStyle/>
          <a:p>
            <a:r>
              <a:rPr lang="en-US" dirty="0" smtClean="0"/>
              <a:t>SP3 vs. Manual Calculations - 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Effective emissivity Ranges:</a:t>
            </a:r>
          </a:p>
          <a:p>
            <a:endParaRPr lang="en-US" dirty="0"/>
          </a:p>
          <a:p>
            <a:endParaRPr lang="en-US" baseline="-25000" dirty="0" smtClean="0"/>
          </a:p>
          <a:p>
            <a:endParaRPr lang="en-US" baseline="-25000" dirty="0"/>
          </a:p>
          <a:p>
            <a:endParaRPr lang="en-US" baseline="-25000" dirty="0" smtClean="0"/>
          </a:p>
          <a:p>
            <a:endParaRPr lang="en-US" baseline="-25000" dirty="0"/>
          </a:p>
          <a:p>
            <a:endParaRPr lang="en-US" baseline="-25000" dirty="0" smtClean="0"/>
          </a:p>
          <a:p>
            <a:endParaRPr lang="en-US" baseline="-25000" dirty="0" smtClean="0"/>
          </a:p>
          <a:p>
            <a:r>
              <a:rPr lang="en-US" dirty="0" smtClean="0"/>
              <a:t>Emissivity varies with temperature. Presumably as a result of some rounding mechanism used by ENVI</a:t>
            </a:r>
          </a:p>
          <a:p>
            <a:pPr lvl="1"/>
            <a:r>
              <a:rPr lang="en-US" sz="2400" dirty="0" smtClean="0"/>
              <a:t>Rounding mechanisms appear to differ between ENVI SP3 and ENVI Classic</a:t>
            </a:r>
          </a:p>
          <a:p>
            <a:pPr marL="0" indent="0">
              <a:buNone/>
            </a:pPr>
            <a:endParaRPr lang="en-US" dirty="0"/>
          </a:p>
          <a:p>
            <a:r>
              <a:rPr lang="en-US" dirty="0" smtClean="0"/>
              <a:t>Relationship between emissivity and temperature is definable (e.g. ε = (5.25114E-6)*T + 0.995721818)</a:t>
            </a: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7086593"/>
              </p:ext>
            </p:extLst>
          </p:nvPr>
        </p:nvGraphicFramePr>
        <p:xfrm>
          <a:off x="1806498" y="2051823"/>
          <a:ext cx="5709423" cy="1676400"/>
        </p:xfrm>
        <a:graphic>
          <a:graphicData uri="http://schemas.openxmlformats.org/drawingml/2006/table">
            <a:tbl>
              <a:tblPr firstRow="1" bandRow="1">
                <a:tableStyleId>{5C22544A-7EE6-4342-B048-85BDC9FD1C3A}</a:tableStyleId>
              </a:tblPr>
              <a:tblGrid>
                <a:gridCol w="1903141"/>
                <a:gridCol w="1903141"/>
                <a:gridCol w="1903141"/>
              </a:tblGrid>
              <a:tr h="321114">
                <a:tc>
                  <a:txBody>
                    <a:bodyPr/>
                    <a:lstStyle/>
                    <a:p>
                      <a:endParaRPr lang="en-US" sz="1600" dirty="0"/>
                    </a:p>
                  </a:txBody>
                  <a:tcPr/>
                </a:tc>
                <a:tc>
                  <a:txBody>
                    <a:bodyPr/>
                    <a:lstStyle/>
                    <a:p>
                      <a:r>
                        <a:rPr lang="en-US" sz="1600" dirty="0" smtClean="0"/>
                        <a:t>Min</a:t>
                      </a:r>
                      <a:endParaRPr lang="en-US" sz="1600" dirty="0"/>
                    </a:p>
                  </a:txBody>
                  <a:tcPr/>
                </a:tc>
                <a:tc>
                  <a:txBody>
                    <a:bodyPr/>
                    <a:lstStyle/>
                    <a:p>
                      <a:r>
                        <a:rPr lang="en-US" sz="1600" dirty="0" smtClean="0"/>
                        <a:t>Max</a:t>
                      </a:r>
                      <a:endParaRPr lang="en-US" sz="1600" dirty="0"/>
                    </a:p>
                  </a:txBody>
                  <a:tcPr/>
                </a:tc>
              </a:tr>
              <a:tr h="298863">
                <a:tc>
                  <a:txBody>
                    <a:bodyPr/>
                    <a:lstStyle/>
                    <a:p>
                      <a:r>
                        <a:rPr lang="en-US" sz="1600" dirty="0" smtClean="0"/>
                        <a:t>Manual Band 10</a:t>
                      </a:r>
                      <a:endParaRPr lang="en-US" sz="1600" dirty="0"/>
                    </a:p>
                  </a:txBody>
                  <a:tcPr/>
                </a:tc>
                <a:tc>
                  <a:txBody>
                    <a:bodyPr/>
                    <a:lstStyle/>
                    <a:p>
                      <a:r>
                        <a:rPr lang="en-US" sz="1600" kern="1200" dirty="0" smtClean="0">
                          <a:solidFill>
                            <a:schemeClr val="dk1"/>
                          </a:solidFill>
                          <a:effectLst/>
                          <a:latin typeface="+mn-lt"/>
                          <a:ea typeface="+mn-ea"/>
                          <a:cs typeface="+mn-cs"/>
                        </a:rPr>
                        <a:t>0.996923</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0.997367</a:t>
                      </a:r>
                      <a:r>
                        <a:rPr lang="en-US" sz="1600" dirty="0" smtClean="0">
                          <a:effectLst/>
                        </a:rPr>
                        <a:t> </a:t>
                      </a:r>
                      <a:endParaRPr lang="en-US" sz="1600" dirty="0" smtClean="0"/>
                    </a:p>
                  </a:txBody>
                  <a:tcPr/>
                </a:tc>
              </a:tr>
              <a:tr h="298863">
                <a:tc>
                  <a:txBody>
                    <a:bodyPr/>
                    <a:lstStyle/>
                    <a:p>
                      <a:r>
                        <a:rPr lang="en-US" sz="1600" dirty="0" smtClean="0"/>
                        <a:t>SP3 Band 10</a:t>
                      </a:r>
                      <a:endParaRPr lang="en-US" sz="1600" dirty="0"/>
                    </a:p>
                  </a:txBody>
                  <a:tcPr/>
                </a:tc>
                <a:tc>
                  <a:txBody>
                    <a:bodyPr/>
                    <a:lstStyle/>
                    <a:p>
                      <a:r>
                        <a:rPr lang="en-US" sz="1600" kern="1200" dirty="0" smtClean="0">
                          <a:solidFill>
                            <a:schemeClr val="dk1"/>
                          </a:solidFill>
                          <a:effectLst/>
                          <a:latin typeface="+mn-lt"/>
                          <a:ea typeface="+mn-ea"/>
                          <a:cs typeface="+mn-cs"/>
                        </a:rPr>
                        <a:t>0.968621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1.017637</a:t>
                      </a:r>
                      <a:r>
                        <a:rPr lang="en-US" sz="1600" dirty="0" smtClean="0">
                          <a:effectLst/>
                        </a:rPr>
                        <a:t> </a:t>
                      </a:r>
                      <a:endParaRPr lang="en-US" sz="1600" dirty="0" smtClean="0"/>
                    </a:p>
                  </a:txBody>
                  <a:tcPr/>
                </a:tc>
              </a:tr>
              <a:tr h="298863">
                <a:tc>
                  <a:txBody>
                    <a:bodyPr/>
                    <a:lstStyle/>
                    <a:p>
                      <a:r>
                        <a:rPr lang="en-US" sz="1600" dirty="0" smtClean="0"/>
                        <a:t>Manual Band 11</a:t>
                      </a:r>
                      <a:endParaRPr lang="en-US" sz="1600" dirty="0"/>
                    </a:p>
                  </a:txBody>
                  <a:tcPr/>
                </a:tc>
                <a:tc>
                  <a:txBody>
                    <a:bodyPr/>
                    <a:lstStyle/>
                    <a:p>
                      <a:r>
                        <a:rPr lang="en-US" sz="1600" kern="1200" dirty="0" smtClean="0">
                          <a:solidFill>
                            <a:schemeClr val="dk1"/>
                          </a:solidFill>
                          <a:effectLst/>
                          <a:latin typeface="+mn-lt"/>
                          <a:ea typeface="+mn-ea"/>
                          <a:cs typeface="+mn-cs"/>
                        </a:rPr>
                        <a:t>0.995353</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0.998676</a:t>
                      </a:r>
                      <a:r>
                        <a:rPr lang="en-US" sz="1600" dirty="0" smtClean="0">
                          <a:effectLst/>
                        </a:rPr>
                        <a:t> </a:t>
                      </a:r>
                      <a:endParaRPr lang="en-US" sz="1600" dirty="0" smtClean="0"/>
                    </a:p>
                  </a:txBody>
                  <a:tcPr/>
                </a:tc>
              </a:tr>
              <a:tr h="298863">
                <a:tc>
                  <a:txBody>
                    <a:bodyPr/>
                    <a:lstStyle/>
                    <a:p>
                      <a:r>
                        <a:rPr lang="en-US" sz="1600" dirty="0" smtClean="0"/>
                        <a:t>SP3 Band 11</a:t>
                      </a:r>
                      <a:endParaRPr lang="en-US" sz="1600" dirty="0"/>
                    </a:p>
                  </a:txBody>
                  <a:tcPr/>
                </a:tc>
                <a:tc>
                  <a:txBody>
                    <a:bodyPr/>
                    <a:lstStyle/>
                    <a:p>
                      <a:r>
                        <a:rPr lang="en-US" sz="1600" kern="1200" dirty="0" smtClean="0">
                          <a:solidFill>
                            <a:schemeClr val="dk1"/>
                          </a:solidFill>
                          <a:effectLst/>
                          <a:latin typeface="+mn-lt"/>
                          <a:ea typeface="+mn-ea"/>
                          <a:cs typeface="+mn-cs"/>
                        </a:rPr>
                        <a:t>1.010261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1.102395</a:t>
                      </a:r>
                      <a:r>
                        <a:rPr lang="en-US" sz="1600" dirty="0" smtClean="0">
                          <a:effectLst/>
                        </a:rPr>
                        <a:t> </a:t>
                      </a:r>
                      <a:endParaRPr lang="en-US" sz="1600" dirty="0" smtClean="0"/>
                    </a:p>
                  </a:txBody>
                  <a:tcPr/>
                </a:tc>
              </a:tr>
            </a:tbl>
          </a:graphicData>
        </a:graphic>
      </p:graphicFrame>
    </p:spTree>
    <p:extLst>
      <p:ext uri="{BB962C8B-B14F-4D97-AF65-F5344CB8AC3E}">
        <p14:creationId xmlns:p14="http://schemas.microsoft.com/office/powerpoint/2010/main" val="3636445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 Clouds</a:t>
            </a:r>
            <a:endParaRPr lang="en-US" dirty="0"/>
          </a:p>
        </p:txBody>
      </p:sp>
      <p:sp>
        <p:nvSpPr>
          <p:cNvPr id="3" name="Content Placeholder 2"/>
          <p:cNvSpPr>
            <a:spLocks noGrp="1"/>
          </p:cNvSpPr>
          <p:nvPr>
            <p:ph idx="1"/>
          </p:nvPr>
        </p:nvSpPr>
        <p:spPr/>
        <p:txBody>
          <a:bodyPr/>
          <a:lstStyle/>
          <a:p>
            <a:r>
              <a:rPr lang="en-US" dirty="0" smtClean="0"/>
              <a:t>654-RGB</a:t>
            </a:r>
          </a:p>
          <a:p>
            <a:r>
              <a:rPr lang="en-US" dirty="0" smtClean="0"/>
              <a:t>Band 6 = 1.57-1.65μm, Band 5 = 0.85-0.88μm,          Band 4 = 0.64-0.67μm</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0946" y="2872800"/>
            <a:ext cx="3236587" cy="336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05492" y="2594795"/>
            <a:ext cx="3557562" cy="391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15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 Clouds - Trends</a:t>
            </a:r>
            <a:endParaRPr lang="en-US" dirty="0"/>
          </a:p>
        </p:txBody>
      </p:sp>
      <p:sp>
        <p:nvSpPr>
          <p:cNvPr id="3" name="Content Placeholder 2"/>
          <p:cNvSpPr>
            <a:spLocks noGrp="1"/>
          </p:cNvSpPr>
          <p:nvPr>
            <p:ph idx="1"/>
          </p:nvPr>
        </p:nvSpPr>
        <p:spPr/>
        <p:txBody>
          <a:bodyPr/>
          <a:lstStyle/>
          <a:p>
            <a:r>
              <a:rPr lang="en-US" dirty="0" smtClean="0"/>
              <a:t>Completely cyan clouds correspond to low temperature</a:t>
            </a: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8976" y="2386360"/>
            <a:ext cx="3715515" cy="409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6319" y="2386360"/>
            <a:ext cx="3715515" cy="409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9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 Clouds – Trends </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36519" y="1879600"/>
            <a:ext cx="6003783" cy="360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1638728"/>
            <a:ext cx="2197100" cy="241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181100" y="4737100"/>
            <a:ext cx="1308100" cy="1244600"/>
            <a:chOff x="800100" y="4737100"/>
            <a:chExt cx="1308100" cy="1244600"/>
          </a:xfrm>
        </p:grpSpPr>
        <p:cxnSp>
          <p:nvCxnSpPr>
            <p:cNvPr id="5" name="Straight Arrow Connector 4"/>
            <p:cNvCxnSpPr/>
            <p:nvPr/>
          </p:nvCxnSpPr>
          <p:spPr>
            <a:xfrm flipV="1">
              <a:off x="800100" y="4737100"/>
              <a:ext cx="0" cy="1231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00100" y="5981700"/>
              <a:ext cx="13081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108200" y="6013966"/>
            <a:ext cx="1485900" cy="369332"/>
          </a:xfrm>
          <a:prstGeom prst="rect">
            <a:avLst/>
          </a:prstGeom>
          <a:noFill/>
        </p:spPr>
        <p:txBody>
          <a:bodyPr wrap="square" rtlCol="0">
            <a:spAutoFit/>
          </a:bodyPr>
          <a:lstStyle/>
          <a:p>
            <a:r>
              <a:rPr lang="en-US" dirty="0" smtClean="0">
                <a:solidFill>
                  <a:srgbClr val="FF0000"/>
                </a:solidFill>
              </a:rPr>
              <a:t>Temp (B10)</a:t>
            </a:r>
            <a:endParaRPr lang="en-US" dirty="0">
              <a:solidFill>
                <a:srgbClr val="FF0000"/>
              </a:solidFill>
            </a:endParaRPr>
          </a:p>
        </p:txBody>
      </p:sp>
      <p:sp>
        <p:nvSpPr>
          <p:cNvPr id="13" name="TextBox 12"/>
          <p:cNvSpPr txBox="1"/>
          <p:nvPr/>
        </p:nvSpPr>
        <p:spPr>
          <a:xfrm>
            <a:off x="69850" y="4759067"/>
            <a:ext cx="1485900" cy="646331"/>
          </a:xfrm>
          <a:prstGeom prst="rect">
            <a:avLst/>
          </a:prstGeom>
          <a:noFill/>
        </p:spPr>
        <p:txBody>
          <a:bodyPr wrap="square" rtlCol="0">
            <a:spAutoFit/>
          </a:bodyPr>
          <a:lstStyle/>
          <a:p>
            <a:r>
              <a:rPr lang="en-US" dirty="0" smtClean="0">
                <a:solidFill>
                  <a:srgbClr val="FF0000"/>
                </a:solidFill>
              </a:rPr>
              <a:t>Radiance (B6)</a:t>
            </a:r>
            <a:endParaRPr lang="en-US" dirty="0">
              <a:solidFill>
                <a:srgbClr val="FF0000"/>
              </a:solidFill>
            </a:endParaRPr>
          </a:p>
        </p:txBody>
      </p:sp>
      <p:sp>
        <p:nvSpPr>
          <p:cNvPr id="11" name="TextBox 10"/>
          <p:cNvSpPr txBox="1"/>
          <p:nvPr/>
        </p:nvSpPr>
        <p:spPr>
          <a:xfrm rot="2852096">
            <a:off x="5853221" y="6044744"/>
            <a:ext cx="2209800" cy="307777"/>
          </a:xfrm>
          <a:prstGeom prst="rect">
            <a:avLst/>
          </a:prstGeom>
          <a:noFill/>
        </p:spPr>
        <p:txBody>
          <a:bodyPr wrap="square" rtlCol="0">
            <a:spAutoFit/>
          </a:bodyPr>
          <a:lstStyle/>
          <a:p>
            <a:r>
              <a:rPr lang="en-US" sz="1400" dirty="0" smtClean="0">
                <a:solidFill>
                  <a:srgbClr val="FF0000"/>
                </a:solidFill>
              </a:rPr>
              <a:t>273K (0</a:t>
            </a:r>
            <a:r>
              <a:rPr lang="en-US" sz="1400" baseline="30000" dirty="0" smtClean="0">
                <a:solidFill>
                  <a:srgbClr val="FF0000"/>
                </a:solidFill>
              </a:rPr>
              <a:t>o</a:t>
            </a:r>
            <a:r>
              <a:rPr lang="en-US" sz="1400" dirty="0" smtClean="0">
                <a:solidFill>
                  <a:srgbClr val="FF0000"/>
                </a:solidFill>
              </a:rPr>
              <a:t>C)</a:t>
            </a:r>
            <a:endParaRPr lang="en-US" sz="1400" dirty="0">
              <a:solidFill>
                <a:srgbClr val="FF0000"/>
              </a:solidFill>
            </a:endParaRPr>
          </a:p>
        </p:txBody>
      </p:sp>
      <p:sp>
        <p:nvSpPr>
          <p:cNvPr id="15" name="TextBox 14"/>
          <p:cNvSpPr txBox="1"/>
          <p:nvPr/>
        </p:nvSpPr>
        <p:spPr>
          <a:xfrm rot="2607503">
            <a:off x="3390409" y="5965794"/>
            <a:ext cx="2209800" cy="307777"/>
          </a:xfrm>
          <a:prstGeom prst="rect">
            <a:avLst/>
          </a:prstGeom>
          <a:noFill/>
        </p:spPr>
        <p:txBody>
          <a:bodyPr wrap="square" rtlCol="0">
            <a:spAutoFit/>
          </a:bodyPr>
          <a:lstStyle/>
          <a:p>
            <a:r>
              <a:rPr lang="en-US" sz="1400" dirty="0" smtClean="0">
                <a:solidFill>
                  <a:srgbClr val="FF0000"/>
                </a:solidFill>
              </a:rPr>
              <a:t>233K (-40</a:t>
            </a:r>
            <a:r>
              <a:rPr lang="en-US" sz="1400" baseline="30000" dirty="0" smtClean="0">
                <a:solidFill>
                  <a:srgbClr val="FF0000"/>
                </a:solidFill>
              </a:rPr>
              <a:t>o</a:t>
            </a:r>
            <a:r>
              <a:rPr lang="en-US" sz="1400" dirty="0" smtClean="0">
                <a:solidFill>
                  <a:srgbClr val="FF0000"/>
                </a:solidFill>
              </a:rPr>
              <a:t>C)</a:t>
            </a:r>
            <a:endParaRPr lang="en-US" sz="1400" dirty="0">
              <a:solidFill>
                <a:srgbClr val="FF0000"/>
              </a:solidFill>
            </a:endParaRPr>
          </a:p>
        </p:txBody>
      </p:sp>
    </p:spTree>
    <p:extLst>
      <p:ext uri="{BB962C8B-B14F-4D97-AF65-F5344CB8AC3E}">
        <p14:creationId xmlns:p14="http://schemas.microsoft.com/office/powerpoint/2010/main" val="314956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 Clouds - Trends</a:t>
            </a:r>
            <a:endParaRPr lang="en-US" dirty="0"/>
          </a:p>
        </p:txBody>
      </p:sp>
      <p:sp>
        <p:nvSpPr>
          <p:cNvPr id="3" name="Content Placeholder 2"/>
          <p:cNvSpPr>
            <a:spLocks noGrp="1"/>
          </p:cNvSpPr>
          <p:nvPr>
            <p:ph idx="1"/>
          </p:nvPr>
        </p:nvSpPr>
        <p:spPr/>
        <p:txBody>
          <a:bodyPr/>
          <a:lstStyle/>
          <a:p>
            <a:r>
              <a:rPr lang="en-US" dirty="0" smtClean="0"/>
              <a:t>Completely cyan clouds do not correspond to a specific albedo range</a:t>
            </a: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8976" y="2386360"/>
            <a:ext cx="3715515" cy="409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6319" y="2394544"/>
            <a:ext cx="3708081" cy="408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748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I’ve Been Working On</a:t>
            </a:r>
            <a:endParaRPr lang="en-US" dirty="0"/>
          </a:p>
        </p:txBody>
      </p:sp>
      <p:sp>
        <p:nvSpPr>
          <p:cNvPr id="3" name="Content Placeholder 2"/>
          <p:cNvSpPr>
            <a:spLocks noGrp="1"/>
          </p:cNvSpPr>
          <p:nvPr>
            <p:ph idx="1"/>
          </p:nvPr>
        </p:nvSpPr>
        <p:spPr/>
        <p:txBody>
          <a:bodyPr/>
          <a:lstStyle/>
          <a:p>
            <a:r>
              <a:rPr lang="en-US" dirty="0" smtClean="0"/>
              <a:t>Comparing Landsat 8 Bands 10 and 11</a:t>
            </a:r>
          </a:p>
          <a:p>
            <a:endParaRPr lang="en-US" dirty="0" smtClean="0"/>
          </a:p>
          <a:p>
            <a:r>
              <a:rPr lang="en-US" dirty="0" smtClean="0"/>
              <a:t>Comparing ENVI SP3-calculated and manually-calculated radiance and brightness temperature data</a:t>
            </a:r>
          </a:p>
          <a:p>
            <a:endParaRPr lang="en-US" dirty="0" smtClean="0"/>
          </a:p>
          <a:p>
            <a:r>
              <a:rPr lang="en-US" dirty="0" smtClean="0"/>
              <a:t>Collecting data on cyan cloud pixels</a:t>
            </a:r>
          </a:p>
          <a:p>
            <a:pPr marL="0" indent="0">
              <a:buNone/>
            </a:pPr>
            <a:endParaRPr lang="en-US" dirty="0"/>
          </a:p>
        </p:txBody>
      </p:sp>
    </p:spTree>
    <p:extLst>
      <p:ext uri="{BB962C8B-B14F-4D97-AF65-F5344CB8AC3E}">
        <p14:creationId xmlns:p14="http://schemas.microsoft.com/office/powerpoint/2010/main" val="3623781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 Clouds - Trends</a:t>
            </a:r>
            <a:endParaRPr lang="en-US" dirty="0"/>
          </a:p>
        </p:txBody>
      </p:sp>
      <p:sp>
        <p:nvSpPr>
          <p:cNvPr id="3" name="Content Placeholder 2"/>
          <p:cNvSpPr>
            <a:spLocks noGrp="1"/>
          </p:cNvSpPr>
          <p:nvPr>
            <p:ph idx="1"/>
          </p:nvPr>
        </p:nvSpPr>
        <p:spPr/>
        <p:txBody>
          <a:bodyPr/>
          <a:lstStyle/>
          <a:p>
            <a:r>
              <a:rPr lang="en-US" dirty="0" smtClean="0"/>
              <a:t>Cyan cloud “borders” correspond to shaded regions or crevices on the on shaded side of clouds</a:t>
            </a:r>
            <a:endParaRPr lang="en-US"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6107" y="2515601"/>
            <a:ext cx="3598127" cy="396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20887" y="2515023"/>
            <a:ext cx="1798134" cy="198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20887" y="4496300"/>
            <a:ext cx="1798134" cy="198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430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Thoughts</a:t>
            </a:r>
            <a:endParaRPr lang="en-US" dirty="0"/>
          </a:p>
        </p:txBody>
      </p:sp>
      <p:sp>
        <p:nvSpPr>
          <p:cNvPr id="4" name="Content Placeholder 2"/>
          <p:cNvSpPr>
            <a:spLocks noGrp="1"/>
          </p:cNvSpPr>
          <p:nvPr>
            <p:ph idx="1"/>
          </p:nvPr>
        </p:nvSpPr>
        <p:spPr>
          <a:xfrm>
            <a:off x="457200" y="1600200"/>
            <a:ext cx="8229600" cy="4876800"/>
          </a:xfrm>
        </p:spPr>
        <p:txBody>
          <a:bodyPr/>
          <a:lstStyle/>
          <a:p>
            <a:r>
              <a:rPr lang="en-US" dirty="0" smtClean="0">
                <a:solidFill>
                  <a:srgbClr val="292934"/>
                </a:solidFill>
              </a:rPr>
              <a:t>Variation between Bands 10 and 11 appears to depend on the absolute </a:t>
            </a:r>
            <a:r>
              <a:rPr lang="en-US" dirty="0" smtClean="0">
                <a:solidFill>
                  <a:srgbClr val="292934"/>
                </a:solidFill>
              </a:rPr>
              <a:t>value of the </a:t>
            </a:r>
            <a:r>
              <a:rPr lang="en-US" dirty="0" smtClean="0">
                <a:solidFill>
                  <a:srgbClr val="292934"/>
                </a:solidFill>
              </a:rPr>
              <a:t>difference between surface and air temperature</a:t>
            </a:r>
          </a:p>
          <a:p>
            <a:pPr lvl="1"/>
            <a:r>
              <a:rPr lang="en-US" dirty="0" smtClean="0">
                <a:solidFill>
                  <a:srgbClr val="292934"/>
                </a:solidFill>
              </a:rPr>
              <a:t>Still testing this</a:t>
            </a:r>
          </a:p>
          <a:p>
            <a:endParaRPr lang="en-US" dirty="0">
              <a:solidFill>
                <a:srgbClr val="292934"/>
              </a:solidFill>
            </a:endParaRPr>
          </a:p>
          <a:p>
            <a:r>
              <a:rPr lang="en-US" dirty="0" smtClean="0">
                <a:solidFill>
                  <a:srgbClr val="292934"/>
                </a:solidFill>
              </a:rPr>
              <a:t>SP3 and manually calculated temperatures appear to differ based on an input-dependent rounding mechanism in ENVI</a:t>
            </a:r>
          </a:p>
          <a:p>
            <a:pPr marL="0" indent="0">
              <a:buNone/>
            </a:pPr>
            <a:endParaRPr lang="en-US" dirty="0">
              <a:solidFill>
                <a:srgbClr val="292934"/>
              </a:solidFill>
            </a:endParaRPr>
          </a:p>
          <a:p>
            <a:r>
              <a:rPr lang="en-US" dirty="0" smtClean="0">
                <a:solidFill>
                  <a:srgbClr val="292934"/>
                </a:solidFill>
              </a:rPr>
              <a:t>Cyan clouds appear because of ice particles. But also due to shadows? Particle size?</a:t>
            </a:r>
          </a:p>
        </p:txBody>
      </p:sp>
    </p:spTree>
    <p:extLst>
      <p:ext uri="{BB962C8B-B14F-4D97-AF65-F5344CB8AC3E}">
        <p14:creationId xmlns:p14="http://schemas.microsoft.com/office/powerpoint/2010/main" val="301577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Used</a:t>
            </a:r>
            <a:endParaRPr lang="en-US" dirty="0"/>
          </a:p>
        </p:txBody>
      </p:sp>
      <p:sp>
        <p:nvSpPr>
          <p:cNvPr id="3" name="Content Placeholder 2"/>
          <p:cNvSpPr>
            <a:spLocks noGrp="1"/>
          </p:cNvSpPr>
          <p:nvPr>
            <p:ph idx="1"/>
          </p:nvPr>
        </p:nvSpPr>
        <p:spPr/>
        <p:txBody>
          <a:bodyPr/>
          <a:lstStyle/>
          <a:p>
            <a:pPr marL="0" indent="0">
              <a:buNone/>
            </a:pPr>
            <a:r>
              <a:rPr lang="en-US" dirty="0" smtClean="0"/>
              <a:t>	Florida				Dominica</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050" y="2105005"/>
            <a:ext cx="4083050" cy="400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2443" y="2105005"/>
            <a:ext cx="4096289" cy="400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1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050" y="2105181"/>
            <a:ext cx="4083050" cy="400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Images Used</a:t>
            </a:r>
            <a:endParaRPr lang="en-US" dirty="0"/>
          </a:p>
        </p:txBody>
      </p:sp>
      <p:sp>
        <p:nvSpPr>
          <p:cNvPr id="3" name="Content Placeholder 2"/>
          <p:cNvSpPr>
            <a:spLocks noGrp="1"/>
          </p:cNvSpPr>
          <p:nvPr>
            <p:ph idx="1"/>
          </p:nvPr>
        </p:nvSpPr>
        <p:spPr/>
        <p:txBody>
          <a:bodyPr/>
          <a:lstStyle/>
          <a:p>
            <a:pPr marL="0" indent="0">
              <a:buNone/>
            </a:pPr>
            <a:r>
              <a:rPr lang="en-US" dirty="0" smtClean="0"/>
              <a:t>	Mississippi				Alaska</a:t>
            </a:r>
            <a:endParaRPr lang="en-US" dirty="0"/>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2442" y="2092121"/>
            <a:ext cx="4096289" cy="401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44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Bands 10 and 11</a:t>
            </a:r>
            <a:endParaRPr lang="en-US" dirty="0"/>
          </a:p>
        </p:txBody>
      </p:sp>
      <p:sp>
        <p:nvSpPr>
          <p:cNvPr id="3" name="Content Placeholder 2"/>
          <p:cNvSpPr>
            <a:spLocks noGrp="1"/>
          </p:cNvSpPr>
          <p:nvPr>
            <p:ph idx="1"/>
          </p:nvPr>
        </p:nvSpPr>
        <p:spPr/>
        <p:txBody>
          <a:bodyPr/>
          <a:lstStyle/>
          <a:p>
            <a:r>
              <a:rPr lang="en-US" dirty="0" smtClean="0"/>
              <a:t>Band 10 = 10.60-11.19μm and Band11 = 11.50-12.51μm</a:t>
            </a:r>
          </a:p>
          <a:p>
            <a:endParaRPr lang="en-US" dirty="0"/>
          </a:p>
          <a:p>
            <a:r>
              <a:rPr lang="en-US" dirty="0" smtClean="0"/>
              <a:t>Calculated temperature values for both bands</a:t>
            </a:r>
          </a:p>
          <a:p>
            <a:pPr lvl="1"/>
            <a:r>
              <a:rPr lang="en-US" dirty="0"/>
              <a:t>Radiance</a:t>
            </a:r>
            <a:r>
              <a:rPr lang="en-US" dirty="0" smtClean="0"/>
              <a:t>:	    </a:t>
            </a:r>
            <a:r>
              <a:rPr lang="en-US" dirty="0"/>
              <a:t>L</a:t>
            </a:r>
            <a:r>
              <a:rPr lang="el-GR" baseline="-25000" dirty="0"/>
              <a:t>λ</a:t>
            </a:r>
            <a:r>
              <a:rPr lang="el-GR" dirty="0"/>
              <a:t> = </a:t>
            </a:r>
            <a:r>
              <a:rPr lang="en-US" dirty="0" err="1"/>
              <a:t>M</a:t>
            </a:r>
            <a:r>
              <a:rPr lang="en-US" baseline="-25000" dirty="0" err="1"/>
              <a:t>L</a:t>
            </a:r>
            <a:r>
              <a:rPr lang="en-US" dirty="0" err="1"/>
              <a:t>Q</a:t>
            </a:r>
            <a:r>
              <a:rPr lang="en-US" baseline="-25000" dirty="0" err="1"/>
              <a:t>cal</a:t>
            </a:r>
            <a:r>
              <a:rPr lang="en-US" dirty="0"/>
              <a:t> + A</a:t>
            </a:r>
            <a:r>
              <a:rPr lang="en-US" baseline="-25000" dirty="0"/>
              <a:t>L</a:t>
            </a:r>
            <a:r>
              <a:rPr lang="en-US" dirty="0"/>
              <a:t> </a:t>
            </a:r>
          </a:p>
          <a:p>
            <a:pPr lvl="1"/>
            <a:r>
              <a:rPr lang="en-US" dirty="0" smtClean="0"/>
              <a:t>Temperature: </a:t>
            </a:r>
          </a:p>
          <a:p>
            <a:pPr marL="274320" lvl="1" indent="0">
              <a:buNone/>
            </a:pPr>
            <a:endParaRPr lang="en-US" dirty="0" smtClean="0"/>
          </a:p>
          <a:p>
            <a:pPr marL="274320" lvl="1" indent="0">
              <a:buNone/>
            </a:pPr>
            <a:endParaRPr lang="en-US" dirty="0" smtClean="0"/>
          </a:p>
          <a:p>
            <a:pPr marL="274320" lvl="1" indent="0">
              <a:buNone/>
            </a:pPr>
            <a:endParaRPr lang="en-US" dirty="0"/>
          </a:p>
          <a:p>
            <a:r>
              <a:rPr lang="en-US" dirty="0" smtClean="0"/>
              <a:t>Created images of (Band 10 – Band 11)</a:t>
            </a:r>
            <a:endParaRPr lang="en-US" dirty="0"/>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1220426006"/>
              </p:ext>
            </p:extLst>
          </p:nvPr>
        </p:nvGraphicFramePr>
        <p:xfrm>
          <a:off x="2520176" y="3322693"/>
          <a:ext cx="2464420" cy="1097280"/>
        </p:xfrm>
        <a:graphic>
          <a:graphicData uri="http://schemas.openxmlformats.org/drawingml/2006/table">
            <a:tbl>
              <a:tblPr/>
              <a:tblGrid>
                <a:gridCol w="616105"/>
                <a:gridCol w="616105"/>
                <a:gridCol w="616105"/>
                <a:gridCol w="616105"/>
              </a:tblGrid>
              <a:tr h="275187">
                <a:tc rowSpan="3">
                  <a:txBody>
                    <a:bodyPr/>
                    <a:lstStyle/>
                    <a:p>
                      <a:r>
                        <a:rPr lang="en-US" i="0" dirty="0">
                          <a:effectLst/>
                          <a:latin typeface="Verdana"/>
                        </a:rPr>
                        <a:t>T = </a:t>
                      </a:r>
                    </a:p>
                  </a:txBody>
                  <a:tcPr anchor="ctr">
                    <a:lnL>
                      <a:noFill/>
                    </a:lnL>
                    <a:lnR>
                      <a:noFill/>
                    </a:lnR>
                    <a:lnT>
                      <a:noFill/>
                    </a:lnT>
                    <a:lnB>
                      <a:noFill/>
                    </a:lnB>
                    <a:solidFill>
                      <a:srgbClr val="FFFFFF"/>
                    </a:solidFill>
                  </a:tcPr>
                </a:tc>
                <a:tc>
                  <a:txBody>
                    <a:bodyPr/>
                    <a:lstStyle/>
                    <a:p>
                      <a:r>
                        <a:rPr lang="en-US">
                          <a:effectLst/>
                          <a:latin typeface="Verdana"/>
                        </a:rPr>
                        <a:t> </a:t>
                      </a: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r>
                        <a:rPr lang="en-US" i="0" dirty="0">
                          <a:effectLst/>
                          <a:latin typeface="Verdana"/>
                        </a:rPr>
                        <a:t>K</a:t>
                      </a:r>
                      <a:r>
                        <a:rPr lang="en-US" i="0" baseline="-25000" dirty="0">
                          <a:effectLst/>
                          <a:latin typeface="Verdana"/>
                        </a:rPr>
                        <a:t>2</a:t>
                      </a:r>
                      <a:endParaRPr lang="en-US" i="0" dirty="0">
                        <a:effectLst/>
                        <a:latin typeface="Verdana"/>
                      </a:endParaRP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c>
                  <a:txBody>
                    <a:bodyPr/>
                    <a:lstStyle/>
                    <a:p>
                      <a:endParaRPr lang="en-US">
                        <a:effectLst/>
                        <a:latin typeface="Verdana"/>
                      </a:endParaRPr>
                    </a:p>
                  </a:txBody>
                  <a:tcPr anchor="ctr">
                    <a:lnL>
                      <a:noFill/>
                    </a:lnL>
                    <a:lnR>
                      <a:noFill/>
                    </a:lnR>
                    <a:lnT>
                      <a:noFill/>
                    </a:lnT>
                    <a:lnB w="9525" cap="flat" cmpd="sng" algn="ctr">
                      <a:solidFill>
                        <a:srgbClr val="000000"/>
                      </a:solidFill>
                      <a:prstDash val="solid"/>
                      <a:round/>
                      <a:headEnd type="none" w="med" len="med"/>
                      <a:tailEnd type="none" w="med" len="med"/>
                    </a:lnB>
                    <a:solidFill>
                      <a:srgbClr val="FFFFFF"/>
                    </a:solidFill>
                  </a:tcPr>
                </a:tc>
              </a:tr>
              <a:tr h="275187">
                <a:tc vMerge="1">
                  <a:txBody>
                    <a:bodyPr/>
                    <a:lstStyle/>
                    <a:p>
                      <a:endParaRPr lang="en-US"/>
                    </a:p>
                  </a:txBody>
                  <a:tcPr/>
                </a:tc>
                <a:tc rowSpan="2">
                  <a:txBody>
                    <a:bodyPr/>
                    <a:lstStyle/>
                    <a:p>
                      <a:r>
                        <a:rPr lang="en-US" i="0" dirty="0" err="1">
                          <a:effectLst/>
                          <a:latin typeface="Verdana"/>
                        </a:rPr>
                        <a:t>ln</a:t>
                      </a:r>
                      <a:r>
                        <a:rPr lang="en-US" i="0" dirty="0">
                          <a:effectLst/>
                          <a:latin typeface="Verdana"/>
                        </a:rPr>
                        <a:t>( </a:t>
                      </a: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c>
                  <a:txBody>
                    <a:bodyPr/>
                    <a:lstStyle/>
                    <a:p>
                      <a:r>
                        <a:rPr lang="en-US" i="0" dirty="0">
                          <a:effectLst/>
                          <a:latin typeface="Verdana"/>
                        </a:rPr>
                        <a:t>K</a:t>
                      </a:r>
                      <a:r>
                        <a:rPr lang="en-US" i="0" baseline="-25000" dirty="0">
                          <a:effectLst/>
                          <a:latin typeface="Verdana"/>
                        </a:rPr>
                        <a:t>1</a:t>
                      </a:r>
                      <a:endParaRPr lang="en-US" i="0" dirty="0">
                        <a:effectLst/>
                        <a:latin typeface="Verdana"/>
                      </a:endParaRPr>
                    </a:p>
                  </a:txBody>
                  <a:tcPr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rowSpan="2">
                  <a:txBody>
                    <a:bodyPr/>
                    <a:lstStyle/>
                    <a:p>
                      <a:r>
                        <a:rPr lang="en-US" i="0">
                          <a:effectLst/>
                          <a:latin typeface="Verdana"/>
                        </a:rPr>
                        <a:t> +1)</a:t>
                      </a: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r>
              <a:tr h="275187">
                <a:tc vMerge="1">
                  <a:txBody>
                    <a:bodyPr/>
                    <a:lstStyle/>
                    <a:p>
                      <a:endParaRPr lang="en-US"/>
                    </a:p>
                  </a:txBody>
                  <a:tcPr/>
                </a:tc>
                <a:tc vMerge="1">
                  <a:txBody>
                    <a:bodyPr/>
                    <a:lstStyle/>
                    <a:p>
                      <a:endParaRPr lang="en-US"/>
                    </a:p>
                  </a:txBody>
                  <a:tcPr/>
                </a:tc>
                <a:tc>
                  <a:txBody>
                    <a:bodyPr/>
                    <a:lstStyle/>
                    <a:p>
                      <a:r>
                        <a:rPr lang="en-US" i="0" dirty="0">
                          <a:effectLst/>
                          <a:latin typeface="Verdana"/>
                        </a:rPr>
                        <a:t>L</a:t>
                      </a:r>
                      <a:r>
                        <a:rPr lang="el-GR" i="0" baseline="-25000" dirty="0">
                          <a:effectLst/>
                          <a:latin typeface="Verdana"/>
                        </a:rPr>
                        <a:t>λ</a:t>
                      </a:r>
                      <a:endParaRPr lang="el-GR" i="0" dirty="0">
                        <a:effectLst/>
                        <a:latin typeface="Verdana"/>
                      </a:endParaRPr>
                    </a:p>
                  </a:txBody>
                  <a:tcPr anchor="ctr">
                    <a:lnL>
                      <a:noFill/>
                    </a:lnL>
                    <a:lnR>
                      <a:noFill/>
                    </a:lnR>
                    <a:lnT w="9525" cap="flat" cmpd="sng" algn="ctr">
                      <a:solidFill>
                        <a:srgbClr val="000000"/>
                      </a:solidFill>
                      <a:prstDash val="solid"/>
                      <a:round/>
                      <a:headEnd type="none" w="med" len="med"/>
                      <a:tailEnd type="none" w="med" len="med"/>
                    </a:lnT>
                    <a:lnB>
                      <a:noFill/>
                    </a:lnB>
                    <a:solidFill>
                      <a:srgbClr val="FFFFFF"/>
                    </a:solidFill>
                  </a:tcPr>
                </a:tc>
                <a:tc vMerge="1">
                  <a:txBody>
                    <a:bodyPr/>
                    <a:lstStyle/>
                    <a:p>
                      <a:endParaRPr lang="en-US"/>
                    </a:p>
                  </a:txBody>
                  <a:tcPr/>
                </a:tc>
              </a:tr>
            </a:tbl>
          </a:graphicData>
        </a:graphic>
      </p:graphicFrame>
    </p:spTree>
    <p:extLst>
      <p:ext uri="{BB962C8B-B14F-4D97-AF65-F5344CB8AC3E}">
        <p14:creationId xmlns:p14="http://schemas.microsoft.com/office/powerpoint/2010/main" val="229590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533400"/>
            <a:ext cx="8526966" cy="990600"/>
          </a:xfrm>
        </p:spPr>
        <p:txBody>
          <a:bodyPr>
            <a:normAutofit/>
          </a:bodyPr>
          <a:lstStyle/>
          <a:p>
            <a:r>
              <a:rPr lang="en-US" dirty="0" smtClean="0"/>
              <a:t>Band 10 and 11 Comparison - Results</a:t>
            </a:r>
            <a:endParaRPr lang="en-US" dirty="0"/>
          </a:p>
        </p:txBody>
      </p:sp>
      <p:sp>
        <p:nvSpPr>
          <p:cNvPr id="6" name="Content Placeholder 2"/>
          <p:cNvSpPr txBox="1">
            <a:spLocks/>
          </p:cNvSpPr>
          <p:nvPr/>
        </p:nvSpPr>
        <p:spPr>
          <a:xfrm>
            <a:off x="457200" y="16002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dirty="0" smtClean="0"/>
          </a:p>
          <a:p>
            <a:endParaRPr lang="en-US" dirty="0"/>
          </a:p>
        </p:txBody>
      </p:sp>
      <p:sp>
        <p:nvSpPr>
          <p:cNvPr id="7" name="Content Placeholder 2"/>
          <p:cNvSpPr txBox="1">
            <a:spLocks/>
          </p:cNvSpPr>
          <p:nvPr/>
        </p:nvSpPr>
        <p:spPr>
          <a:xfrm>
            <a:off x="609600" y="1600200"/>
            <a:ext cx="8229600" cy="502920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200" dirty="0" smtClean="0"/>
              <a:t>Band 10 – Band 11, Mississippi:</a:t>
            </a:r>
          </a:p>
          <a:p>
            <a:endParaRPr lang="en-US" sz="2200" dirty="0"/>
          </a:p>
          <a:p>
            <a:endParaRPr lang="en-US" sz="2200" dirty="0"/>
          </a:p>
          <a:p>
            <a:pPr marL="0" indent="0">
              <a:buNone/>
            </a:pPr>
            <a:endParaRPr lang="en-US" sz="2200" dirty="0" smtClean="0"/>
          </a:p>
          <a:p>
            <a:pPr marL="0" indent="0">
              <a:buNone/>
            </a:pPr>
            <a:endParaRPr lang="en-US" sz="2200" dirty="0" smtClean="0"/>
          </a:p>
          <a:p>
            <a:r>
              <a:rPr lang="en-US" sz="2200" dirty="0" smtClean="0"/>
              <a:t>Variation between bands loosely corresponds to land cover</a:t>
            </a:r>
          </a:p>
          <a:p>
            <a:pPr lvl="1"/>
            <a:r>
              <a:rPr lang="en-US" dirty="0">
                <a:solidFill>
                  <a:srgbClr val="292934"/>
                </a:solidFill>
              </a:rPr>
              <a:t>Water: B10 ≈ </a:t>
            </a:r>
            <a:r>
              <a:rPr lang="en-US" dirty="0" smtClean="0">
                <a:solidFill>
                  <a:srgbClr val="292934"/>
                </a:solidFill>
              </a:rPr>
              <a:t>B11 </a:t>
            </a:r>
            <a:endParaRPr lang="en-US" dirty="0">
              <a:solidFill>
                <a:srgbClr val="292934"/>
              </a:solidFill>
            </a:endParaRPr>
          </a:p>
          <a:p>
            <a:pPr lvl="1"/>
            <a:r>
              <a:rPr lang="en-US" dirty="0">
                <a:solidFill>
                  <a:srgbClr val="292934"/>
                </a:solidFill>
              </a:rPr>
              <a:t>Clouds: B11 &gt; </a:t>
            </a:r>
            <a:r>
              <a:rPr lang="en-US" dirty="0" smtClean="0">
                <a:solidFill>
                  <a:srgbClr val="292934"/>
                </a:solidFill>
              </a:rPr>
              <a:t>B10 </a:t>
            </a:r>
          </a:p>
          <a:p>
            <a:pPr lvl="2"/>
            <a:r>
              <a:rPr lang="en-US" dirty="0">
                <a:solidFill>
                  <a:srgbClr val="292934"/>
                </a:solidFill>
              </a:rPr>
              <a:t>D</a:t>
            </a:r>
            <a:r>
              <a:rPr lang="en-US" dirty="0" smtClean="0">
                <a:solidFill>
                  <a:srgbClr val="292934"/>
                </a:solidFill>
              </a:rPr>
              <a:t>ifference increases as temp decreases</a:t>
            </a:r>
          </a:p>
          <a:p>
            <a:pPr lvl="2"/>
            <a:r>
              <a:rPr lang="en-US" dirty="0" smtClean="0">
                <a:solidFill>
                  <a:srgbClr val="292934"/>
                </a:solidFill>
              </a:rPr>
              <a:t>Lower altitude clouds tend to have smaller difference</a:t>
            </a:r>
            <a:endParaRPr lang="en-US" dirty="0">
              <a:solidFill>
                <a:srgbClr val="292934"/>
              </a:solidFill>
            </a:endParaRPr>
          </a:p>
          <a:p>
            <a:pPr lvl="1"/>
            <a:r>
              <a:rPr lang="en-US" dirty="0">
                <a:solidFill>
                  <a:srgbClr val="292934"/>
                </a:solidFill>
              </a:rPr>
              <a:t>Coastal Land: B10 &gt; </a:t>
            </a:r>
            <a:r>
              <a:rPr lang="en-US" dirty="0" smtClean="0">
                <a:solidFill>
                  <a:srgbClr val="292934"/>
                </a:solidFill>
              </a:rPr>
              <a:t>B11 </a:t>
            </a:r>
          </a:p>
          <a:p>
            <a:pPr lvl="2"/>
            <a:r>
              <a:rPr lang="en-US" dirty="0">
                <a:solidFill>
                  <a:srgbClr val="292934"/>
                </a:solidFill>
              </a:rPr>
              <a:t>D</a:t>
            </a:r>
            <a:r>
              <a:rPr lang="en-US" dirty="0" smtClean="0">
                <a:solidFill>
                  <a:srgbClr val="292934"/>
                </a:solidFill>
              </a:rPr>
              <a:t>ifference increases as temp increases</a:t>
            </a:r>
            <a:endParaRPr lang="en-US" dirty="0">
              <a:solidFill>
                <a:srgbClr val="292934"/>
              </a:solidFill>
            </a:endParaRPr>
          </a:p>
          <a:p>
            <a:pPr lvl="1"/>
            <a:r>
              <a:rPr lang="en-US" dirty="0">
                <a:solidFill>
                  <a:srgbClr val="292934"/>
                </a:solidFill>
              </a:rPr>
              <a:t>Mountains: B11 &gt; </a:t>
            </a:r>
            <a:r>
              <a:rPr lang="en-US" dirty="0" smtClean="0">
                <a:solidFill>
                  <a:srgbClr val="292934"/>
                </a:solidFill>
              </a:rPr>
              <a:t>B10</a:t>
            </a:r>
          </a:p>
          <a:p>
            <a:pPr lvl="2"/>
            <a:r>
              <a:rPr lang="en-US" dirty="0" smtClean="0">
                <a:solidFill>
                  <a:srgbClr val="292934"/>
                </a:solidFill>
              </a:rPr>
              <a:t>Difference increases as temp decreases</a:t>
            </a:r>
            <a:endParaRPr lang="en-US" dirty="0">
              <a:solidFill>
                <a:srgbClr val="292934"/>
              </a:solidFill>
            </a:endParaRPr>
          </a:p>
          <a:p>
            <a:endParaRPr lang="en-US" dirty="0" smtClean="0"/>
          </a:p>
          <a:p>
            <a:pPr marL="0" indent="0">
              <a:buNone/>
            </a:pPr>
            <a:endParaRPr lang="en-US" dirty="0" smtClean="0"/>
          </a:p>
          <a:p>
            <a:pPr marL="274320" lvl="1" indent="0">
              <a:buNone/>
            </a:pP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46794003"/>
              </p:ext>
            </p:extLst>
          </p:nvPr>
        </p:nvGraphicFramePr>
        <p:xfrm>
          <a:off x="2126018" y="2128130"/>
          <a:ext cx="4939991" cy="1266825"/>
        </p:xfrm>
        <a:graphic>
          <a:graphicData uri="http://schemas.openxmlformats.org/drawingml/2006/table">
            <a:tbl>
              <a:tblPr>
                <a:tableStyleId>{5C22544A-7EE6-4342-B048-85BDC9FD1C3A}</a:tableStyleId>
              </a:tblPr>
              <a:tblGrid>
                <a:gridCol w="1966440"/>
                <a:gridCol w="976794"/>
                <a:gridCol w="899678"/>
                <a:gridCol w="1097079"/>
              </a:tblGrid>
              <a:tr h="212271">
                <a:tc>
                  <a:txBody>
                    <a:bodyPr/>
                    <a:lstStyle/>
                    <a:p>
                      <a:pPr algn="l" fontAlgn="b"/>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Mean</a:t>
                      </a:r>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St </a:t>
                      </a:r>
                      <a:r>
                        <a:rPr lang="en-US" sz="1600" u="none" strike="noStrike" dirty="0" err="1">
                          <a:effectLst/>
                          <a:latin typeface="+mn-lt"/>
                        </a:rPr>
                        <a:t>Dev</a:t>
                      </a:r>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Range</a:t>
                      </a:r>
                      <a:endParaRPr lang="en-US" sz="1600" b="0" i="0" u="none" strike="noStrike" dirty="0">
                        <a:solidFill>
                          <a:srgbClr val="000000"/>
                        </a:solidFill>
                        <a:effectLst/>
                        <a:latin typeface="+mn-lt"/>
                      </a:endParaRPr>
                    </a:p>
                  </a:txBody>
                  <a:tcPr marL="9525" marR="9525" marT="9525" marB="0" anchor="b"/>
                </a:tc>
              </a:tr>
              <a:tr h="21227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mn-lt"/>
                        </a:rPr>
                        <a:t>Dominica,</a:t>
                      </a:r>
                      <a:r>
                        <a:rPr lang="en-US" sz="1600" b="1" i="0" u="none" strike="noStrike" baseline="0" dirty="0" smtClean="0">
                          <a:solidFill>
                            <a:srgbClr val="000000"/>
                          </a:solidFill>
                          <a:effectLst/>
                          <a:latin typeface="+mn-lt"/>
                        </a:rPr>
                        <a:t> </a:t>
                      </a:r>
                      <a:r>
                        <a:rPr lang="en-US" sz="1600" u="none" strike="noStrike" dirty="0" smtClean="0">
                          <a:effectLst/>
                          <a:latin typeface="+mn-lt"/>
                        </a:rPr>
                        <a:t>B10-B11</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1.58154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latin typeface="+mn-lt"/>
                        </a:rPr>
                        <a:t>1.18862</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a:effectLst/>
                          <a:latin typeface="+mn-lt"/>
                        </a:rPr>
                        <a:t>32.3186</a:t>
                      </a:r>
                      <a:endParaRPr lang="en-US" sz="1600" b="0" i="0" u="none" strike="noStrike">
                        <a:solidFill>
                          <a:srgbClr val="000000"/>
                        </a:solidFill>
                        <a:effectLst/>
                        <a:latin typeface="+mn-lt"/>
                      </a:endParaRPr>
                    </a:p>
                  </a:txBody>
                  <a:tcPr marL="9525" marR="9525" marT="9525" marB="0" anchor="b"/>
                </a:tc>
              </a:tr>
              <a:tr h="212271">
                <a:tc>
                  <a:txBody>
                    <a:bodyPr/>
                    <a:lstStyle/>
                    <a:p>
                      <a:pPr algn="l" fontAlgn="b"/>
                      <a:r>
                        <a:rPr lang="en-US" sz="1600" u="none" strike="noStrike" dirty="0" smtClean="0">
                          <a:effectLst/>
                          <a:latin typeface="+mn-lt"/>
                        </a:rPr>
                        <a:t>Florida, B10-B11</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0.28009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latin typeface="+mn-lt"/>
                        </a:rPr>
                        <a:t>1.26781</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a:effectLst/>
                          <a:latin typeface="+mn-lt"/>
                        </a:rPr>
                        <a:t>86.4368</a:t>
                      </a:r>
                      <a:endParaRPr lang="en-US" sz="1600" b="0" i="0" u="none" strike="noStrike">
                        <a:solidFill>
                          <a:srgbClr val="000000"/>
                        </a:solidFill>
                        <a:effectLst/>
                        <a:latin typeface="+mn-lt"/>
                      </a:endParaRPr>
                    </a:p>
                  </a:txBody>
                  <a:tcPr marL="9525" marR="9525" marT="9525" marB="0" anchor="b"/>
                </a:tc>
              </a:tr>
              <a:tr h="212271">
                <a:tc>
                  <a:txBody>
                    <a:bodyPr/>
                    <a:lstStyle/>
                    <a:p>
                      <a:pPr algn="l" fontAlgn="b"/>
                      <a:r>
                        <a:rPr lang="en-US" sz="1600" u="none" strike="noStrike" dirty="0" smtClean="0">
                          <a:effectLst/>
                          <a:latin typeface="+mn-lt"/>
                        </a:rPr>
                        <a:t>Mississippi, B10-B11</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1.14989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0.61606</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latin typeface="+mn-lt"/>
                        </a:rPr>
                        <a:t>14.885</a:t>
                      </a:r>
                      <a:endParaRPr lang="en-US" sz="1600" b="0" i="0" u="none" strike="noStrike">
                        <a:solidFill>
                          <a:srgbClr val="000000"/>
                        </a:solidFill>
                        <a:effectLst/>
                        <a:latin typeface="+mn-lt"/>
                      </a:endParaRPr>
                    </a:p>
                  </a:txBody>
                  <a:tcPr marL="9525" marR="9525" marT="9525" marB="0" anchor="b"/>
                </a:tc>
              </a:tr>
              <a:tr h="212271">
                <a:tc>
                  <a:txBody>
                    <a:bodyPr/>
                    <a:lstStyle/>
                    <a:p>
                      <a:pPr algn="l" fontAlgn="b"/>
                      <a:r>
                        <a:rPr lang="en-US" sz="1600" u="none" strike="noStrike" dirty="0" smtClean="0">
                          <a:effectLst/>
                          <a:latin typeface="+mn-lt"/>
                        </a:rPr>
                        <a:t>Alaska, B10-B11</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-0.9243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0.57124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latin typeface="+mn-lt"/>
                        </a:rPr>
                        <a:t>8.09055</a:t>
                      </a:r>
                      <a:endParaRPr lang="en-US" sz="1600" b="0" i="0" u="none" strike="noStrike" dirty="0">
                        <a:solidFill>
                          <a:srgbClr val="000000"/>
                        </a:solidFill>
                        <a:effectLst/>
                        <a:latin typeface="+mn-lt"/>
                      </a:endParaRPr>
                    </a:p>
                  </a:txBody>
                  <a:tcPr marL="9525" marR="9525" marT="9525" marB="0" anchor="b"/>
                </a:tc>
              </a:tr>
            </a:tbl>
          </a:graphicData>
        </a:graphic>
      </p:graphicFrame>
    </p:spTree>
    <p:extLst>
      <p:ext uri="{BB962C8B-B14F-4D97-AF65-F5344CB8AC3E}">
        <p14:creationId xmlns:p14="http://schemas.microsoft.com/office/powerpoint/2010/main" val="3516175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Band 10 and 11 Comparison - Results</a:t>
            </a:r>
            <a:endParaRPr lang="en-US" dirty="0"/>
          </a:p>
        </p:txBody>
      </p:sp>
      <p:sp>
        <p:nvSpPr>
          <p:cNvPr id="3" name="Content Placeholder 2"/>
          <p:cNvSpPr>
            <a:spLocks noGrp="1"/>
          </p:cNvSpPr>
          <p:nvPr>
            <p:ph idx="1"/>
          </p:nvPr>
        </p:nvSpPr>
        <p:spPr/>
        <p:txBody>
          <a:bodyPr/>
          <a:lstStyle/>
          <a:p>
            <a:r>
              <a:rPr lang="en-US" dirty="0" smtClean="0"/>
              <a:t>Band 10 – Band 11, Mississippi</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3310" y="2118731"/>
            <a:ext cx="4365641" cy="4248614"/>
          </a:xfrm>
          <a:prstGeom prst="rect">
            <a:avLst/>
          </a:prstGeom>
        </p:spPr>
      </p:pic>
    </p:spTree>
    <p:extLst>
      <p:ext uri="{BB962C8B-B14F-4D97-AF65-F5344CB8AC3E}">
        <p14:creationId xmlns:p14="http://schemas.microsoft.com/office/powerpoint/2010/main" val="899350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Band 10 and 11 Comparison - </a:t>
            </a:r>
            <a:r>
              <a:rPr lang="en-US" dirty="0" smtClean="0"/>
              <a:t>Trends</a:t>
            </a:r>
            <a:endParaRPr lang="en-US" dirty="0"/>
          </a:p>
        </p:txBody>
      </p:sp>
      <p:sp>
        <p:nvSpPr>
          <p:cNvPr id="4" name="Content Placeholder 2"/>
          <p:cNvSpPr>
            <a:spLocks noGrp="1"/>
          </p:cNvSpPr>
          <p:nvPr>
            <p:ph idx="1"/>
          </p:nvPr>
        </p:nvSpPr>
        <p:spPr>
          <a:xfrm>
            <a:off x="457200" y="1600200"/>
            <a:ext cx="8229600" cy="4876800"/>
          </a:xfrm>
        </p:spPr>
        <p:txBody>
          <a:bodyPr/>
          <a:lstStyle/>
          <a:p>
            <a:r>
              <a:rPr lang="en-US" dirty="0" smtClean="0"/>
              <a:t>Physical causes of variation between B10 and B11</a:t>
            </a:r>
          </a:p>
          <a:p>
            <a:pPr lvl="1"/>
            <a:r>
              <a:rPr lang="en-US" dirty="0" smtClean="0"/>
              <a:t>CO</a:t>
            </a:r>
            <a:r>
              <a:rPr lang="en-US" baseline="-25000" dirty="0" smtClean="0"/>
              <a:t>2</a:t>
            </a:r>
            <a:r>
              <a:rPr lang="en-US" dirty="0" smtClean="0"/>
              <a:t> atmospheric absorption starts to occur around 12.5µm</a:t>
            </a:r>
          </a:p>
          <a:p>
            <a:pPr lvl="1"/>
            <a:r>
              <a:rPr lang="en-US" dirty="0" smtClean="0"/>
              <a:t>CO</a:t>
            </a:r>
            <a:r>
              <a:rPr lang="en-US" baseline="-25000" dirty="0" smtClean="0"/>
              <a:t>2</a:t>
            </a:r>
            <a:r>
              <a:rPr lang="en-US" dirty="0" smtClean="0"/>
              <a:t> absorption closer to B11 range so has greater distortion effect on that range</a:t>
            </a:r>
          </a:p>
          <a:p>
            <a:pPr lvl="2"/>
            <a:r>
              <a:rPr lang="en-US" dirty="0"/>
              <a:t>E</a:t>
            </a:r>
            <a:r>
              <a:rPr lang="en-US" dirty="0" smtClean="0"/>
              <a:t>ffect due to altitude?</a:t>
            </a:r>
          </a:p>
          <a:p>
            <a:pPr lvl="2"/>
            <a:r>
              <a:rPr lang="en-US" dirty="0"/>
              <a:t>E</a:t>
            </a:r>
            <a:r>
              <a:rPr lang="en-US" dirty="0" smtClean="0"/>
              <a:t>ffect due to temp?</a:t>
            </a:r>
          </a:p>
          <a:p>
            <a:pPr lvl="1"/>
            <a:endParaRPr lang="en-US" dirty="0"/>
          </a:p>
          <a:p>
            <a:endParaRPr lang="en-US" dirty="0" smtClean="0"/>
          </a:p>
        </p:txBody>
      </p:sp>
      <p:pic>
        <p:nvPicPr>
          <p:cNvPr id="3" name="Picture 2" descr="Screen Shot 2013-07-02 at 10.19.02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199" y="3907042"/>
            <a:ext cx="3875741" cy="2793132"/>
          </a:xfrm>
          <a:prstGeom prst="rect">
            <a:avLst/>
          </a:prstGeom>
        </p:spPr>
      </p:pic>
      <p:pic>
        <p:nvPicPr>
          <p:cNvPr id="5" name="Picture 4" descr="Screen Shot 2013-07-02 at 10.22.3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75006" y="3907042"/>
            <a:ext cx="3996056" cy="2793132"/>
          </a:xfrm>
          <a:prstGeom prst="rect">
            <a:avLst/>
          </a:prstGeom>
        </p:spPr>
      </p:pic>
      <p:grpSp>
        <p:nvGrpSpPr>
          <p:cNvPr id="10" name="Group 9"/>
          <p:cNvGrpSpPr/>
          <p:nvPr/>
        </p:nvGrpSpPr>
        <p:grpSpPr>
          <a:xfrm>
            <a:off x="5946589" y="2838824"/>
            <a:ext cx="1075764" cy="762000"/>
            <a:chOff x="5304118" y="2838824"/>
            <a:chExt cx="1075764" cy="762000"/>
          </a:xfrm>
        </p:grpSpPr>
        <p:cxnSp>
          <p:nvCxnSpPr>
            <p:cNvPr id="7" name="Straight Arrow Connector 6"/>
            <p:cNvCxnSpPr/>
            <p:nvPr/>
          </p:nvCxnSpPr>
          <p:spPr>
            <a:xfrm>
              <a:off x="5304118" y="3600824"/>
              <a:ext cx="10757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04118" y="2838824"/>
              <a:ext cx="0"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468471" y="2857959"/>
            <a:ext cx="1389529" cy="369332"/>
          </a:xfrm>
          <a:prstGeom prst="rect">
            <a:avLst/>
          </a:prstGeom>
          <a:noFill/>
        </p:spPr>
        <p:txBody>
          <a:bodyPr wrap="square" rtlCol="0">
            <a:spAutoFit/>
          </a:bodyPr>
          <a:lstStyle/>
          <a:p>
            <a:r>
              <a:rPr lang="en-US" dirty="0" smtClean="0">
                <a:solidFill>
                  <a:srgbClr val="FF0000"/>
                </a:solidFill>
              </a:rPr>
              <a:t>ΔT</a:t>
            </a:r>
            <a:endParaRPr lang="en-US" dirty="0">
              <a:solidFill>
                <a:srgbClr val="FF0000"/>
              </a:solidFill>
            </a:endParaRPr>
          </a:p>
        </p:txBody>
      </p:sp>
      <p:sp>
        <p:nvSpPr>
          <p:cNvPr id="12" name="TextBox 11"/>
          <p:cNvSpPr txBox="1"/>
          <p:nvPr/>
        </p:nvSpPr>
        <p:spPr>
          <a:xfrm>
            <a:off x="7022353" y="3379691"/>
            <a:ext cx="1389529" cy="369332"/>
          </a:xfrm>
          <a:prstGeom prst="rect">
            <a:avLst/>
          </a:prstGeom>
          <a:noFill/>
        </p:spPr>
        <p:txBody>
          <a:bodyPr wrap="square" rtlCol="0">
            <a:spAutoFit/>
          </a:bodyPr>
          <a:lstStyle/>
          <a:p>
            <a:r>
              <a:rPr lang="en-US" dirty="0" smtClean="0">
                <a:solidFill>
                  <a:srgbClr val="FF0000"/>
                </a:solidFill>
              </a:rPr>
              <a:t>T(B10)</a:t>
            </a:r>
            <a:endParaRPr lang="en-US" dirty="0">
              <a:solidFill>
                <a:srgbClr val="FF0000"/>
              </a:solidFill>
            </a:endParaRPr>
          </a:p>
        </p:txBody>
      </p:sp>
      <p:sp>
        <p:nvSpPr>
          <p:cNvPr id="13" name="TextBox 12"/>
          <p:cNvSpPr txBox="1"/>
          <p:nvPr/>
        </p:nvSpPr>
        <p:spPr>
          <a:xfrm>
            <a:off x="457199" y="6279233"/>
            <a:ext cx="1389529" cy="276999"/>
          </a:xfrm>
          <a:prstGeom prst="rect">
            <a:avLst/>
          </a:prstGeom>
          <a:noFill/>
        </p:spPr>
        <p:txBody>
          <a:bodyPr wrap="square" rtlCol="0">
            <a:spAutoFit/>
          </a:bodyPr>
          <a:lstStyle/>
          <a:p>
            <a:r>
              <a:rPr lang="en-US" sz="1200" dirty="0" smtClean="0">
                <a:solidFill>
                  <a:srgbClr val="FF0000"/>
                </a:solidFill>
              </a:rPr>
              <a:t>zero</a:t>
            </a:r>
            <a:endParaRPr lang="en-US" sz="1200" dirty="0">
              <a:solidFill>
                <a:srgbClr val="FF0000"/>
              </a:solidFill>
            </a:endParaRPr>
          </a:p>
        </p:txBody>
      </p:sp>
      <p:sp>
        <p:nvSpPr>
          <p:cNvPr id="14" name="TextBox 13"/>
          <p:cNvSpPr txBox="1"/>
          <p:nvPr/>
        </p:nvSpPr>
        <p:spPr>
          <a:xfrm>
            <a:off x="4773706" y="3907042"/>
            <a:ext cx="1389529" cy="276999"/>
          </a:xfrm>
          <a:prstGeom prst="rect">
            <a:avLst/>
          </a:prstGeom>
          <a:noFill/>
        </p:spPr>
        <p:txBody>
          <a:bodyPr wrap="square" rtlCol="0">
            <a:spAutoFit/>
          </a:bodyPr>
          <a:lstStyle/>
          <a:p>
            <a:r>
              <a:rPr lang="en-US" sz="1200" dirty="0" smtClean="0">
                <a:solidFill>
                  <a:srgbClr val="FF0000"/>
                </a:solidFill>
              </a:rPr>
              <a:t>zero</a:t>
            </a:r>
            <a:endParaRPr lang="en-US" sz="1200" dirty="0">
              <a:solidFill>
                <a:srgbClr val="FF0000"/>
              </a:solidFill>
            </a:endParaRPr>
          </a:p>
        </p:txBody>
      </p:sp>
    </p:spTree>
    <p:extLst>
      <p:ext uri="{BB962C8B-B14F-4D97-AF65-F5344CB8AC3E}">
        <p14:creationId xmlns:p14="http://schemas.microsoft.com/office/powerpoint/2010/main" val="410991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10 and 11 Comparison - Trends </a:t>
            </a:r>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7525" y="1491383"/>
            <a:ext cx="2258364" cy="248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14699" y="1600200"/>
            <a:ext cx="4648201" cy="33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525" y="4116339"/>
            <a:ext cx="2258364" cy="245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408707" y="5473194"/>
            <a:ext cx="1075764" cy="762000"/>
            <a:chOff x="5304118" y="2838824"/>
            <a:chExt cx="1075764" cy="762000"/>
          </a:xfrm>
        </p:grpSpPr>
        <p:cxnSp>
          <p:nvCxnSpPr>
            <p:cNvPr id="8" name="Straight Arrow Connector 7"/>
            <p:cNvCxnSpPr/>
            <p:nvPr/>
          </p:nvCxnSpPr>
          <p:spPr>
            <a:xfrm>
              <a:off x="5304118" y="3600824"/>
              <a:ext cx="107576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04118" y="2838824"/>
              <a:ext cx="0"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4944034" y="5444283"/>
            <a:ext cx="1389529" cy="369332"/>
          </a:xfrm>
          <a:prstGeom prst="rect">
            <a:avLst/>
          </a:prstGeom>
          <a:noFill/>
        </p:spPr>
        <p:txBody>
          <a:bodyPr wrap="square" rtlCol="0">
            <a:spAutoFit/>
          </a:bodyPr>
          <a:lstStyle/>
          <a:p>
            <a:r>
              <a:rPr lang="en-US" dirty="0" smtClean="0">
                <a:solidFill>
                  <a:srgbClr val="FF0000"/>
                </a:solidFill>
              </a:rPr>
              <a:t>ΔT</a:t>
            </a:r>
            <a:endParaRPr lang="en-US" dirty="0">
              <a:solidFill>
                <a:srgbClr val="FF0000"/>
              </a:solidFill>
            </a:endParaRPr>
          </a:p>
        </p:txBody>
      </p:sp>
      <p:sp>
        <p:nvSpPr>
          <p:cNvPr id="11" name="TextBox 10"/>
          <p:cNvSpPr txBox="1"/>
          <p:nvPr/>
        </p:nvSpPr>
        <p:spPr>
          <a:xfrm>
            <a:off x="6484471" y="6050528"/>
            <a:ext cx="1389529" cy="369332"/>
          </a:xfrm>
          <a:prstGeom prst="rect">
            <a:avLst/>
          </a:prstGeom>
          <a:noFill/>
        </p:spPr>
        <p:txBody>
          <a:bodyPr wrap="square" rtlCol="0">
            <a:spAutoFit/>
          </a:bodyPr>
          <a:lstStyle/>
          <a:p>
            <a:r>
              <a:rPr lang="en-US" dirty="0" smtClean="0">
                <a:solidFill>
                  <a:srgbClr val="FF0000"/>
                </a:solidFill>
              </a:rPr>
              <a:t>T(B10)</a:t>
            </a:r>
            <a:endParaRPr lang="en-US" dirty="0">
              <a:solidFill>
                <a:srgbClr val="FF0000"/>
              </a:solidFill>
            </a:endParaRPr>
          </a:p>
        </p:txBody>
      </p:sp>
      <p:sp>
        <p:nvSpPr>
          <p:cNvPr id="12" name="TextBox 11"/>
          <p:cNvSpPr txBox="1"/>
          <p:nvPr/>
        </p:nvSpPr>
        <p:spPr>
          <a:xfrm>
            <a:off x="3384177" y="2891042"/>
            <a:ext cx="1389529" cy="276999"/>
          </a:xfrm>
          <a:prstGeom prst="rect">
            <a:avLst/>
          </a:prstGeom>
          <a:noFill/>
        </p:spPr>
        <p:txBody>
          <a:bodyPr wrap="square" rtlCol="0">
            <a:spAutoFit/>
          </a:bodyPr>
          <a:lstStyle/>
          <a:p>
            <a:r>
              <a:rPr lang="en-US" sz="1200" dirty="0" smtClean="0">
                <a:solidFill>
                  <a:srgbClr val="FF0000"/>
                </a:solidFill>
              </a:rPr>
              <a:t>zero</a:t>
            </a:r>
            <a:endParaRPr lang="en-US" sz="1200" dirty="0">
              <a:solidFill>
                <a:srgbClr val="FF0000"/>
              </a:solidFill>
            </a:endParaRPr>
          </a:p>
        </p:txBody>
      </p:sp>
    </p:spTree>
    <p:extLst>
      <p:ext uri="{BB962C8B-B14F-4D97-AF65-F5344CB8AC3E}">
        <p14:creationId xmlns:p14="http://schemas.microsoft.com/office/powerpoint/2010/main" val="24690610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2160</TotalTime>
  <Words>1166</Words>
  <Application>Microsoft Office PowerPoint</Application>
  <PresentationFormat>On-screen Show (4:3)</PresentationFormat>
  <Paragraphs>229</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Clarity</vt:lpstr>
      <vt:lpstr>Landsat 8 – Thermal Bands</vt:lpstr>
      <vt:lpstr>What I’ve Been Working On</vt:lpstr>
      <vt:lpstr>Images Used</vt:lpstr>
      <vt:lpstr>Images Used</vt:lpstr>
      <vt:lpstr>Comparing Bands 10 and 11</vt:lpstr>
      <vt:lpstr>Band 10 and 11 Comparison - Results</vt:lpstr>
      <vt:lpstr>Band 10 and 11 Comparison - Results</vt:lpstr>
      <vt:lpstr>Band 10 and 11 Comparison - Trends</vt:lpstr>
      <vt:lpstr>Band 10 and 11 Comparison - Trends </vt:lpstr>
      <vt:lpstr>SP3 vs. Manual Calculations</vt:lpstr>
      <vt:lpstr>SP3 vs. Manual Calculations - Results</vt:lpstr>
      <vt:lpstr>SP3 vs. Manual Calculations - Results</vt:lpstr>
      <vt:lpstr>SP3 vs. Manual Calculations - Results</vt:lpstr>
      <vt:lpstr>SP3 vs. Manual Calculations - Results</vt:lpstr>
      <vt:lpstr>SP3 vs. Manual Calculations - Results</vt:lpstr>
      <vt:lpstr>Cyan Clouds</vt:lpstr>
      <vt:lpstr>Cyan Clouds - Trends</vt:lpstr>
      <vt:lpstr>Cyan Clouds – Trends </vt:lpstr>
      <vt:lpstr>Cyan Clouds - Trends</vt:lpstr>
      <vt:lpstr>Cyan Clouds - Trends</vt:lpstr>
      <vt:lpstr>Ending Thoughts</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Landsat 8 – Thermal Bands</dc:title>
  <dc:creator>Frieda Fein</dc:creator>
  <cp:lastModifiedBy>Fein, Frieda</cp:lastModifiedBy>
  <cp:revision>43</cp:revision>
  <dcterms:created xsi:type="dcterms:W3CDTF">2013-07-01T01:57:00Z</dcterms:created>
  <dcterms:modified xsi:type="dcterms:W3CDTF">2013-07-03T14:09:05Z</dcterms:modified>
</cp:coreProperties>
</file>