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drawings/drawing3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1" r:id="rId2"/>
    <p:sldId id="274" r:id="rId3"/>
    <p:sldId id="257" r:id="rId4"/>
    <p:sldId id="263" r:id="rId5"/>
    <p:sldId id="267" r:id="rId6"/>
    <p:sldId id="264" r:id="rId7"/>
    <p:sldId id="269" r:id="rId8"/>
    <p:sldId id="268" r:id="rId9"/>
    <p:sldId id="270" r:id="rId10"/>
    <p:sldId id="271" r:id="rId11"/>
    <p:sldId id="260" r:id="rId12"/>
    <p:sldId id="272" r:id="rId13"/>
    <p:sldId id="259" r:id="rId14"/>
    <p:sldId id="273" r:id="rId15"/>
    <p:sldId id="265" r:id="rId16"/>
    <p:sldId id="266" r:id="rId1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4660"/>
  </p:normalViewPr>
  <p:slideViewPr>
    <p:cSldViewPr>
      <p:cViewPr>
        <p:scale>
          <a:sx n="70" d="100"/>
          <a:sy n="70" d="100"/>
        </p:scale>
        <p:origin x="-142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98313181774527"/>
          <c:y val="0.13786798027954919"/>
          <c:w val="0.75900865063957113"/>
          <c:h val="0.73990099130625631"/>
        </c:manualLayout>
      </c:layout>
      <c:scatterChart>
        <c:scatterStyle val="lineMarker"/>
        <c:varyColors val="0"/>
        <c:ser>
          <c:idx val="0"/>
          <c:order val="0"/>
          <c:marker>
            <c:symbol val="circle"/>
            <c:size val="7"/>
            <c:spPr>
              <a:solidFill>
                <a:schemeClr val="tx2">
                  <a:lumMod val="75000"/>
                </a:schemeClr>
              </a:solidFill>
              <a:ln>
                <a:solidFill>
                  <a:schemeClr val="tx2">
                    <a:lumMod val="75000"/>
                  </a:schemeClr>
                </a:solidFill>
              </a:ln>
            </c:spPr>
          </c:marker>
          <c:dLbls>
            <c:delete val="1"/>
          </c:dLbls>
          <c:xVal>
            <c:numRef>
              <c:f>Sheet2!$B$3:$B$17</c:f>
              <c:numCache>
                <c:formatCode>General</c:formatCode>
                <c:ptCount val="15"/>
                <c:pt idx="0">
                  <c:v>-7.88</c:v>
                </c:pt>
                <c:pt idx="1">
                  <c:v>-6.94</c:v>
                </c:pt>
                <c:pt idx="2">
                  <c:v>-5.17</c:v>
                </c:pt>
                <c:pt idx="3">
                  <c:v>-2.76</c:v>
                </c:pt>
                <c:pt idx="4">
                  <c:v>0.01</c:v>
                </c:pt>
                <c:pt idx="5">
                  <c:v>2.87</c:v>
                </c:pt>
                <c:pt idx="6">
                  <c:v>5.73</c:v>
                </c:pt>
                <c:pt idx="7">
                  <c:v>8.58</c:v>
                </c:pt>
                <c:pt idx="8">
                  <c:v>11.44</c:v>
                </c:pt>
                <c:pt idx="9">
                  <c:v>14.3</c:v>
                </c:pt>
                <c:pt idx="10">
                  <c:v>17.149999999999999</c:v>
                </c:pt>
                <c:pt idx="11">
                  <c:v>20.010000000000002</c:v>
                </c:pt>
                <c:pt idx="12">
                  <c:v>22.87</c:v>
                </c:pt>
                <c:pt idx="13">
                  <c:v>25.73</c:v>
                </c:pt>
                <c:pt idx="14">
                  <c:v>27.15</c:v>
                </c:pt>
              </c:numCache>
            </c:numRef>
          </c:xVal>
          <c:yVal>
            <c:numRef>
              <c:f>Sheet2!$C$3:$C$17</c:f>
              <c:numCache>
                <c:formatCode>General</c:formatCode>
                <c:ptCount val="15"/>
                <c:pt idx="0">
                  <c:v>-3.58</c:v>
                </c:pt>
                <c:pt idx="1">
                  <c:v>-0.89</c:v>
                </c:pt>
                <c:pt idx="2">
                  <c:v>1.33</c:v>
                </c:pt>
                <c:pt idx="3">
                  <c:v>2.84</c:v>
                </c:pt>
                <c:pt idx="4">
                  <c:v>3.47</c:v>
                </c:pt>
                <c:pt idx="5">
                  <c:v>3.49</c:v>
                </c:pt>
                <c:pt idx="6">
                  <c:v>3.49</c:v>
                </c:pt>
                <c:pt idx="7">
                  <c:v>3.49</c:v>
                </c:pt>
                <c:pt idx="8">
                  <c:v>3.49</c:v>
                </c:pt>
                <c:pt idx="9">
                  <c:v>3.49</c:v>
                </c:pt>
                <c:pt idx="10">
                  <c:v>3.49</c:v>
                </c:pt>
                <c:pt idx="11">
                  <c:v>3.49</c:v>
                </c:pt>
                <c:pt idx="12">
                  <c:v>3.49</c:v>
                </c:pt>
                <c:pt idx="13">
                  <c:v>3.49</c:v>
                </c:pt>
                <c:pt idx="14">
                  <c:v>3.49</c:v>
                </c:pt>
              </c:numCache>
            </c:numRef>
          </c:yVal>
          <c:smooth val="0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49744704"/>
        <c:axId val="49745856"/>
      </c:scatterChart>
      <c:valAx>
        <c:axId val="49744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49745856"/>
        <c:crosses val="autoZero"/>
        <c:crossBetween val="midCat"/>
      </c:valAx>
      <c:valAx>
        <c:axId val="49745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97447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9043316976324421E-2"/>
          <c:y val="2.1102163419649392E-2"/>
          <c:w val="0.77539314842538731"/>
          <c:h val="0.84109957125422308"/>
        </c:manualLayout>
      </c:layout>
      <c:barChart>
        <c:barDir val="col"/>
        <c:grouping val="clustered"/>
        <c:varyColors val="0"/>
        <c:ser>
          <c:idx val="0"/>
          <c:order val="0"/>
          <c:tx>
            <c:v>50</c:v>
          </c:tx>
          <c:spPr>
            <a:solidFill>
              <a:srgbClr val="1F24ED"/>
            </a:solidFill>
          </c:spPr>
          <c:invertIfNegative val="0"/>
          <c:cat>
            <c:numRef>
              <c:f>Morrison_hail_large!$A$3:$A$21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Morrison_hail_large!$C$3:$C$21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 formatCode="0.00E+00">
                  <c:v>2.0825549999999999E-8</c:v>
                </c:pt>
                <c:pt idx="3">
                  <c:v>2.1845380000000002E-3</c:v>
                </c:pt>
                <c:pt idx="4">
                  <c:v>2.6383259999999999E-2</c:v>
                </c:pt>
                <c:pt idx="5">
                  <c:v>7.0769750000000006E-2</c:v>
                </c:pt>
                <c:pt idx="6">
                  <c:v>0.12814829999999999</c:v>
                </c:pt>
                <c:pt idx="7">
                  <c:v>0.21078720000000001</c:v>
                </c:pt>
                <c:pt idx="8">
                  <c:v>0.33292729999999998</c:v>
                </c:pt>
                <c:pt idx="9">
                  <c:v>0.5078336</c:v>
                </c:pt>
                <c:pt idx="10">
                  <c:v>0.72934810000000005</c:v>
                </c:pt>
                <c:pt idx="11">
                  <c:v>0.98625370000000001</c:v>
                </c:pt>
                <c:pt idx="12">
                  <c:v>1.2759130000000001</c:v>
                </c:pt>
                <c:pt idx="13">
                  <c:v>1.597404</c:v>
                </c:pt>
                <c:pt idx="14">
                  <c:v>1.946126</c:v>
                </c:pt>
                <c:pt idx="15">
                  <c:v>2.3387760000000002</c:v>
                </c:pt>
                <c:pt idx="16">
                  <c:v>2.7745989999999998</c:v>
                </c:pt>
                <c:pt idx="17">
                  <c:v>3.2384110000000002</c:v>
                </c:pt>
                <c:pt idx="18">
                  <c:v>3.7292350000000001</c:v>
                </c:pt>
              </c:numCache>
            </c:numRef>
          </c:val>
        </c:ser>
        <c:ser>
          <c:idx val="1"/>
          <c:order val="1"/>
          <c:tx>
            <c:v>125</c:v>
          </c:tx>
          <c:spPr>
            <a:solidFill>
              <a:srgbClr val="00B0F0"/>
            </a:solidFill>
          </c:spPr>
          <c:invertIfNegative val="0"/>
          <c:cat>
            <c:numRef>
              <c:f>Morrison_hail_large!$A$3:$A$21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Morrison_hail_large!$E$3:$E$21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 formatCode="0.00E+00">
                  <c:v>3.4539190000000001E-9</c:v>
                </c:pt>
                <c:pt idx="3">
                  <c:v>2.5408729999999999E-3</c:v>
                </c:pt>
                <c:pt idx="4">
                  <c:v>3.0333510000000001E-2</c:v>
                </c:pt>
                <c:pt idx="5">
                  <c:v>7.6385159999999994E-2</c:v>
                </c:pt>
                <c:pt idx="6">
                  <c:v>0.13480320000000001</c:v>
                </c:pt>
                <c:pt idx="7">
                  <c:v>0.22152669999999999</c:v>
                </c:pt>
                <c:pt idx="8">
                  <c:v>0.34976469999999998</c:v>
                </c:pt>
                <c:pt idx="9">
                  <c:v>0.52763400000000005</c:v>
                </c:pt>
                <c:pt idx="10">
                  <c:v>0.74866670000000002</c:v>
                </c:pt>
                <c:pt idx="11">
                  <c:v>0.99916400000000005</c:v>
                </c:pt>
                <c:pt idx="12">
                  <c:v>1.28409</c:v>
                </c:pt>
                <c:pt idx="13">
                  <c:v>1.6068279999999999</c:v>
                </c:pt>
                <c:pt idx="14">
                  <c:v>1.962221</c:v>
                </c:pt>
                <c:pt idx="15">
                  <c:v>2.35934</c:v>
                </c:pt>
                <c:pt idx="16">
                  <c:v>2.7985060000000002</c:v>
                </c:pt>
                <c:pt idx="17">
                  <c:v>3.282753</c:v>
                </c:pt>
                <c:pt idx="18">
                  <c:v>3.7845789999999999</c:v>
                </c:pt>
              </c:numCache>
            </c:numRef>
          </c:val>
        </c:ser>
        <c:ser>
          <c:idx val="2"/>
          <c:order val="2"/>
          <c:tx>
            <c:v>250(control)</c:v>
          </c:tx>
          <c:spPr>
            <a:solidFill>
              <a:srgbClr val="00B050"/>
            </a:solidFill>
          </c:spPr>
          <c:invertIfNegative val="0"/>
          <c:cat>
            <c:numRef>
              <c:f>Morrison_hail_large!$A$3:$A$21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Morrison_hail_large!$G$3:$G$21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 formatCode="0.00E+00">
                  <c:v>1.7327089999999999E-10</c:v>
                </c:pt>
                <c:pt idx="3">
                  <c:v>2.8639719999999998E-3</c:v>
                </c:pt>
                <c:pt idx="4">
                  <c:v>3.3164300000000001E-2</c:v>
                </c:pt>
                <c:pt idx="5">
                  <c:v>7.9652819999999999E-2</c:v>
                </c:pt>
                <c:pt idx="6">
                  <c:v>0.1389215</c:v>
                </c:pt>
                <c:pt idx="7">
                  <c:v>0.22519739999999999</c:v>
                </c:pt>
                <c:pt idx="8">
                  <c:v>0.35264020000000001</c:v>
                </c:pt>
                <c:pt idx="9">
                  <c:v>0.52950160000000002</c:v>
                </c:pt>
                <c:pt idx="10">
                  <c:v>0.74808189999999997</c:v>
                </c:pt>
                <c:pt idx="11">
                  <c:v>0.99755249999999995</c:v>
                </c:pt>
                <c:pt idx="12">
                  <c:v>1.279493</c:v>
                </c:pt>
                <c:pt idx="13">
                  <c:v>1.5967499999999999</c:v>
                </c:pt>
                <c:pt idx="14">
                  <c:v>1.9517139999999999</c:v>
                </c:pt>
                <c:pt idx="15">
                  <c:v>2.3480349999999999</c:v>
                </c:pt>
                <c:pt idx="16">
                  <c:v>2.7828469999999998</c:v>
                </c:pt>
                <c:pt idx="17">
                  <c:v>3.2445590000000002</c:v>
                </c:pt>
                <c:pt idx="18">
                  <c:v>3.7279330000000002</c:v>
                </c:pt>
              </c:numCache>
            </c:numRef>
          </c:val>
        </c:ser>
        <c:ser>
          <c:idx val="3"/>
          <c:order val="3"/>
          <c:tx>
            <c:v>500</c:v>
          </c:tx>
          <c:spPr>
            <a:solidFill>
              <a:srgbClr val="92D050"/>
            </a:solidFill>
          </c:spPr>
          <c:invertIfNegative val="0"/>
          <c:cat>
            <c:numRef>
              <c:f>Morrison_hail_large!$A$3:$A$21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Morrison_hail_large!$I$3:$I$21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2.5778900000000002E-3</c:v>
                </c:pt>
                <c:pt idx="4">
                  <c:v>3.426361E-2</c:v>
                </c:pt>
                <c:pt idx="5">
                  <c:v>8.2838049999999996E-2</c:v>
                </c:pt>
                <c:pt idx="6">
                  <c:v>0.14429500000000001</c:v>
                </c:pt>
                <c:pt idx="7">
                  <c:v>0.23366629999999999</c:v>
                </c:pt>
                <c:pt idx="8">
                  <c:v>0.36395739999999999</c:v>
                </c:pt>
                <c:pt idx="9">
                  <c:v>0.5357172</c:v>
                </c:pt>
                <c:pt idx="10">
                  <c:v>0.74878840000000002</c:v>
                </c:pt>
                <c:pt idx="11">
                  <c:v>1.0009749999999999</c:v>
                </c:pt>
                <c:pt idx="12">
                  <c:v>1.285382</c:v>
                </c:pt>
                <c:pt idx="13">
                  <c:v>1.6013189999999999</c:v>
                </c:pt>
                <c:pt idx="14">
                  <c:v>1.944226</c:v>
                </c:pt>
                <c:pt idx="15">
                  <c:v>2.3240769999999999</c:v>
                </c:pt>
                <c:pt idx="16">
                  <c:v>2.7481909999999998</c:v>
                </c:pt>
                <c:pt idx="17">
                  <c:v>3.2127180000000002</c:v>
                </c:pt>
                <c:pt idx="18">
                  <c:v>3.7046950000000001</c:v>
                </c:pt>
              </c:numCache>
            </c:numRef>
          </c:val>
        </c:ser>
        <c:ser>
          <c:idx val="4"/>
          <c:order val="4"/>
          <c:tx>
            <c:v>750</c:v>
          </c:tx>
          <c:spPr>
            <a:solidFill>
              <a:srgbClr val="FFFF00"/>
            </a:solidFill>
          </c:spPr>
          <c:invertIfNegative val="0"/>
          <c:cat>
            <c:numRef>
              <c:f>Morrison_hail_large!$A$3:$A$21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Morrison_hail_large!$K$3:$K$21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1.9603260000000001E-3</c:v>
                </c:pt>
                <c:pt idx="4">
                  <c:v>3.3337539999999999E-2</c:v>
                </c:pt>
                <c:pt idx="5">
                  <c:v>8.3783040000000003E-2</c:v>
                </c:pt>
                <c:pt idx="6">
                  <c:v>0.14730860000000001</c:v>
                </c:pt>
                <c:pt idx="7">
                  <c:v>0.23798849999999999</c:v>
                </c:pt>
                <c:pt idx="8">
                  <c:v>0.36650840000000001</c:v>
                </c:pt>
                <c:pt idx="9">
                  <c:v>0.53659219999999996</c:v>
                </c:pt>
                <c:pt idx="10">
                  <c:v>0.74839149999999999</c:v>
                </c:pt>
                <c:pt idx="11">
                  <c:v>0.99585590000000002</c:v>
                </c:pt>
                <c:pt idx="12">
                  <c:v>1.272302</c:v>
                </c:pt>
                <c:pt idx="13">
                  <c:v>1.586827</c:v>
                </c:pt>
                <c:pt idx="14">
                  <c:v>1.9289259999999999</c:v>
                </c:pt>
                <c:pt idx="15">
                  <c:v>2.3068840000000002</c:v>
                </c:pt>
                <c:pt idx="16">
                  <c:v>2.7293430000000001</c:v>
                </c:pt>
                <c:pt idx="17">
                  <c:v>3.1998470000000001</c:v>
                </c:pt>
                <c:pt idx="18">
                  <c:v>3.685327</c:v>
                </c:pt>
              </c:numCache>
            </c:numRef>
          </c:val>
        </c:ser>
        <c:ser>
          <c:idx val="5"/>
          <c:order val="5"/>
          <c:tx>
            <c:v>1000</c:v>
          </c:tx>
          <c:spPr>
            <a:solidFill>
              <a:srgbClr val="FFC000"/>
            </a:solidFill>
          </c:spPr>
          <c:invertIfNegative val="0"/>
          <c:cat>
            <c:numRef>
              <c:f>Morrison_hail_large!$A$3:$A$21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Morrison_hail_large!$M$3:$M$21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1.237964E-3</c:v>
                </c:pt>
                <c:pt idx="4">
                  <c:v>2.9873480000000001E-2</c:v>
                </c:pt>
                <c:pt idx="5">
                  <c:v>8.2108390000000003E-2</c:v>
                </c:pt>
                <c:pt idx="6">
                  <c:v>0.14702090000000001</c:v>
                </c:pt>
                <c:pt idx="7">
                  <c:v>0.2384694</c:v>
                </c:pt>
                <c:pt idx="8">
                  <c:v>0.36539949999999999</c:v>
                </c:pt>
                <c:pt idx="9">
                  <c:v>0.53541300000000003</c:v>
                </c:pt>
                <c:pt idx="10">
                  <c:v>0.74660579999999999</c:v>
                </c:pt>
                <c:pt idx="11">
                  <c:v>0.99130940000000001</c:v>
                </c:pt>
                <c:pt idx="12">
                  <c:v>1.2605170000000001</c:v>
                </c:pt>
                <c:pt idx="13">
                  <c:v>1.569855</c:v>
                </c:pt>
                <c:pt idx="14">
                  <c:v>1.917824</c:v>
                </c:pt>
                <c:pt idx="15">
                  <c:v>2.295134</c:v>
                </c:pt>
                <c:pt idx="16">
                  <c:v>2.705098</c:v>
                </c:pt>
                <c:pt idx="17">
                  <c:v>3.1580650000000001</c:v>
                </c:pt>
                <c:pt idx="18">
                  <c:v>3.639135</c:v>
                </c:pt>
              </c:numCache>
            </c:numRef>
          </c:val>
        </c:ser>
        <c:ser>
          <c:idx val="6"/>
          <c:order val="6"/>
          <c:tx>
            <c:v>1250</c:v>
          </c:tx>
          <c:spPr>
            <a:solidFill>
              <a:srgbClr val="FB05FB"/>
            </a:solidFill>
          </c:spPr>
          <c:invertIfNegative val="0"/>
          <c:cat>
            <c:numRef>
              <c:f>Morrison_hail_large!$A$3:$A$21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Morrison_hail_large!$O$3:$O$21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6.7916809999999999E-4</c:v>
                </c:pt>
                <c:pt idx="4">
                  <c:v>2.5350439999999998E-2</c:v>
                </c:pt>
                <c:pt idx="5">
                  <c:v>7.8659010000000001E-2</c:v>
                </c:pt>
                <c:pt idx="6">
                  <c:v>0.14432110000000001</c:v>
                </c:pt>
                <c:pt idx="7">
                  <c:v>0.23387079999999999</c:v>
                </c:pt>
                <c:pt idx="8">
                  <c:v>0.35759360000000001</c:v>
                </c:pt>
                <c:pt idx="9">
                  <c:v>0.53002490000000002</c:v>
                </c:pt>
                <c:pt idx="10">
                  <c:v>0.73684570000000005</c:v>
                </c:pt>
                <c:pt idx="11">
                  <c:v>0.96893149999999995</c:v>
                </c:pt>
                <c:pt idx="12">
                  <c:v>1.237487</c:v>
                </c:pt>
                <c:pt idx="13">
                  <c:v>1.5399700000000001</c:v>
                </c:pt>
                <c:pt idx="14">
                  <c:v>1.882735</c:v>
                </c:pt>
                <c:pt idx="15">
                  <c:v>2.2483759999999999</c:v>
                </c:pt>
                <c:pt idx="16">
                  <c:v>2.650976</c:v>
                </c:pt>
                <c:pt idx="17">
                  <c:v>3.1013860000000002</c:v>
                </c:pt>
                <c:pt idx="18">
                  <c:v>3.5938340000000002</c:v>
                </c:pt>
              </c:numCache>
            </c:numRef>
          </c:val>
        </c:ser>
        <c:ser>
          <c:idx val="7"/>
          <c:order val="7"/>
          <c:tx>
            <c:v>1500</c:v>
          </c:tx>
          <c:spPr>
            <a:solidFill>
              <a:srgbClr val="FF0000"/>
            </a:solidFill>
          </c:spPr>
          <c:invertIfNegative val="0"/>
          <c:cat>
            <c:numRef>
              <c:f>Morrison_hail_large!$A$3:$A$21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Morrison_hail_large!$Q$3:$Q$21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3.6445610000000002E-4</c:v>
                </c:pt>
                <c:pt idx="4">
                  <c:v>2.1979729999999999E-2</c:v>
                </c:pt>
                <c:pt idx="5">
                  <c:v>7.5133030000000003E-2</c:v>
                </c:pt>
                <c:pt idx="6">
                  <c:v>0.14182439999999999</c:v>
                </c:pt>
                <c:pt idx="7">
                  <c:v>0.2328201</c:v>
                </c:pt>
                <c:pt idx="8">
                  <c:v>0.3575834</c:v>
                </c:pt>
                <c:pt idx="9">
                  <c:v>0.52793789999999996</c:v>
                </c:pt>
                <c:pt idx="10">
                  <c:v>0.73676660000000005</c:v>
                </c:pt>
                <c:pt idx="11">
                  <c:v>0.96531500000000003</c:v>
                </c:pt>
                <c:pt idx="12">
                  <c:v>1.2303029999999999</c:v>
                </c:pt>
                <c:pt idx="13">
                  <c:v>1.5252889999999999</c:v>
                </c:pt>
                <c:pt idx="14">
                  <c:v>1.85754</c:v>
                </c:pt>
                <c:pt idx="15">
                  <c:v>2.2177090000000002</c:v>
                </c:pt>
                <c:pt idx="16">
                  <c:v>2.610379</c:v>
                </c:pt>
                <c:pt idx="17">
                  <c:v>3.047917</c:v>
                </c:pt>
                <c:pt idx="18">
                  <c:v>3.5459999999999998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972992"/>
        <c:axId val="83334784"/>
      </c:barChart>
      <c:catAx>
        <c:axId val="939729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Time</a:t>
                </a:r>
                <a:endParaRPr lang="ja-JP" altLang="en-US"/>
              </a:p>
            </c:rich>
          </c:tx>
          <c:layout/>
          <c:overlay val="0"/>
        </c:title>
        <c:numFmt formatCode="h:mm" sourceLinked="1"/>
        <c:majorTickMark val="none"/>
        <c:minorTickMark val="none"/>
        <c:tickLblPos val="nextTo"/>
        <c:crossAx val="83334784"/>
        <c:crosses val="autoZero"/>
        <c:auto val="1"/>
        <c:lblAlgn val="ctr"/>
        <c:lblOffset val="100"/>
        <c:noMultiLvlLbl val="0"/>
      </c:catAx>
      <c:valAx>
        <c:axId val="833347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dirty="0"/>
                  <a:t>Domain-averaged</a:t>
                </a:r>
                <a:r>
                  <a:rPr lang="en-US" altLang="ja-JP" baseline="0" dirty="0"/>
                  <a:t> accumulated </a:t>
                </a:r>
                <a:r>
                  <a:rPr lang="en-US" altLang="ja-JP" baseline="0" dirty="0" smtClean="0"/>
                  <a:t>precipitation</a:t>
                </a:r>
                <a:r>
                  <a:rPr lang="ja-JP" altLang="en-US" baseline="0" dirty="0" smtClean="0"/>
                  <a:t> </a:t>
                </a:r>
                <a:r>
                  <a:rPr lang="en-US" altLang="ja-JP" baseline="0" dirty="0" smtClean="0"/>
                  <a:t>[mm]</a:t>
                </a:r>
                <a:endParaRPr lang="ja-JP" alt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3972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6953127141717301"/>
          <c:y val="0.21785039033910711"/>
          <c:w val="0.13046866964561216"/>
          <c:h val="0.6092524744711254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2743758056333777E-2"/>
          <c:y val="4.4016934626311364E-2"/>
          <c:w val="0.66666301923581095"/>
          <c:h val="0.82469639847721687"/>
        </c:manualLayout>
      </c:layout>
      <c:lineChart>
        <c:grouping val="standard"/>
        <c:varyColors val="0"/>
        <c:ser>
          <c:idx val="0"/>
          <c:order val="0"/>
          <c:tx>
            <c:v>50</c:v>
          </c:tx>
          <c:spPr>
            <a:ln w="25400">
              <a:solidFill>
                <a:srgbClr val="1F24ED"/>
              </a:solidFill>
            </a:ln>
          </c:spPr>
          <c:marker>
            <c:symbol val="none"/>
          </c:marker>
          <c:cat>
            <c:numRef>
              <c:f>Morrison_hail_large!$U$3:$U$21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Morrison_hail_large!$V$3:$V$21</c:f>
              <c:numCache>
                <c:formatCode>General</c:formatCode>
                <c:ptCount val="19"/>
                <c:pt idx="0">
                  <c:v>0</c:v>
                </c:pt>
                <c:pt idx="1">
                  <c:v>7.0250789999999999</c:v>
                </c:pt>
                <c:pt idx="2">
                  <c:v>23.08464</c:v>
                </c:pt>
                <c:pt idx="3">
                  <c:v>31.945550000000001</c:v>
                </c:pt>
                <c:pt idx="4">
                  <c:v>44.162500000000001</c:v>
                </c:pt>
                <c:pt idx="5">
                  <c:v>45.846150000000002</c:v>
                </c:pt>
                <c:pt idx="6">
                  <c:v>48.22598</c:v>
                </c:pt>
                <c:pt idx="7">
                  <c:v>48.528179999999999</c:v>
                </c:pt>
                <c:pt idx="8">
                  <c:v>49.080840000000002</c:v>
                </c:pt>
                <c:pt idx="9">
                  <c:v>47.7971</c:v>
                </c:pt>
                <c:pt idx="10">
                  <c:v>50.708579999999998</c:v>
                </c:pt>
                <c:pt idx="11">
                  <c:v>50.291040000000002</c:v>
                </c:pt>
                <c:pt idx="12">
                  <c:v>49.495690000000003</c:v>
                </c:pt>
                <c:pt idx="13">
                  <c:v>46.789670000000001</c:v>
                </c:pt>
                <c:pt idx="14">
                  <c:v>51.044280000000001</c:v>
                </c:pt>
                <c:pt idx="15">
                  <c:v>45.712539999999997</c:v>
                </c:pt>
                <c:pt idx="16">
                  <c:v>47.030729999999998</c:v>
                </c:pt>
                <c:pt idx="17">
                  <c:v>44.094790000000003</c:v>
                </c:pt>
                <c:pt idx="18">
                  <c:v>45.440159999999999</c:v>
                </c:pt>
              </c:numCache>
            </c:numRef>
          </c:val>
          <c:smooth val="0"/>
        </c:ser>
        <c:ser>
          <c:idx val="1"/>
          <c:order val="1"/>
          <c:tx>
            <c:v>125</c:v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Morrison_hail_large!$U$3:$U$21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Morrison_hail_large!$W$3:$W$21</c:f>
              <c:numCache>
                <c:formatCode>General</c:formatCode>
                <c:ptCount val="19"/>
                <c:pt idx="0">
                  <c:v>0</c:v>
                </c:pt>
                <c:pt idx="1">
                  <c:v>7.0247409999999997</c:v>
                </c:pt>
                <c:pt idx="2">
                  <c:v>23.08644</c:v>
                </c:pt>
                <c:pt idx="3">
                  <c:v>31.453790000000001</c:v>
                </c:pt>
                <c:pt idx="4">
                  <c:v>42.493040000000001</c:v>
                </c:pt>
                <c:pt idx="5">
                  <c:v>45.8431</c:v>
                </c:pt>
                <c:pt idx="6">
                  <c:v>47.23621</c:v>
                </c:pt>
                <c:pt idx="7">
                  <c:v>47.895310000000002</c:v>
                </c:pt>
                <c:pt idx="8">
                  <c:v>48.795990000000003</c:v>
                </c:pt>
                <c:pt idx="9">
                  <c:v>47.366500000000002</c:v>
                </c:pt>
                <c:pt idx="10">
                  <c:v>49.546210000000002</c:v>
                </c:pt>
                <c:pt idx="11">
                  <c:v>50.620570000000001</c:v>
                </c:pt>
                <c:pt idx="12">
                  <c:v>48.454160000000002</c:v>
                </c:pt>
                <c:pt idx="13">
                  <c:v>48.085250000000002</c:v>
                </c:pt>
                <c:pt idx="14">
                  <c:v>47.726660000000003</c:v>
                </c:pt>
                <c:pt idx="15">
                  <c:v>48.647689999999997</c:v>
                </c:pt>
                <c:pt idx="16">
                  <c:v>47.5045</c:v>
                </c:pt>
                <c:pt idx="17">
                  <c:v>47.098559999999999</c:v>
                </c:pt>
                <c:pt idx="18">
                  <c:v>41.865270000000002</c:v>
                </c:pt>
              </c:numCache>
            </c:numRef>
          </c:val>
          <c:smooth val="0"/>
        </c:ser>
        <c:ser>
          <c:idx val="2"/>
          <c:order val="2"/>
          <c:tx>
            <c:v>250(control)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Morrison_hail_large!$U$3:$U$21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Morrison_hail_large!$X$3:$X$21</c:f>
              <c:numCache>
                <c:formatCode>General</c:formatCode>
                <c:ptCount val="19"/>
                <c:pt idx="0">
                  <c:v>0</c:v>
                </c:pt>
                <c:pt idx="1">
                  <c:v>7.024775</c:v>
                </c:pt>
                <c:pt idx="2">
                  <c:v>23.219280000000001</c:v>
                </c:pt>
                <c:pt idx="3">
                  <c:v>31.239619999999999</c:v>
                </c:pt>
                <c:pt idx="4">
                  <c:v>43.367890000000003</c:v>
                </c:pt>
                <c:pt idx="5">
                  <c:v>45.006489999999999</c:v>
                </c:pt>
                <c:pt idx="6">
                  <c:v>46.692430000000002</c:v>
                </c:pt>
                <c:pt idx="7">
                  <c:v>48.031739999999999</c:v>
                </c:pt>
                <c:pt idx="8">
                  <c:v>47.9313</c:v>
                </c:pt>
                <c:pt idx="9">
                  <c:v>49.642119999999998</c:v>
                </c:pt>
                <c:pt idx="10">
                  <c:v>48.880159999999997</c:v>
                </c:pt>
                <c:pt idx="11">
                  <c:v>51.03248</c:v>
                </c:pt>
                <c:pt idx="12">
                  <c:v>50.195639999999997</c:v>
                </c:pt>
                <c:pt idx="13">
                  <c:v>48.322369999999999</c:v>
                </c:pt>
                <c:pt idx="14">
                  <c:v>47.997369999999997</c:v>
                </c:pt>
                <c:pt idx="15">
                  <c:v>47.665770000000002</c:v>
                </c:pt>
                <c:pt idx="16">
                  <c:v>49.596820000000001</c:v>
                </c:pt>
                <c:pt idx="17">
                  <c:v>45.307580000000002</c:v>
                </c:pt>
                <c:pt idx="18">
                  <c:v>42.004330000000003</c:v>
                </c:pt>
              </c:numCache>
            </c:numRef>
          </c:val>
          <c:smooth val="0"/>
        </c:ser>
        <c:ser>
          <c:idx val="3"/>
          <c:order val="3"/>
          <c:tx>
            <c:v>500</c:v>
          </c:tx>
          <c:spPr>
            <a:ln w="25400">
              <a:solidFill>
                <a:srgbClr val="92D050"/>
              </a:solidFill>
              <a:prstDash val="solid"/>
            </a:ln>
          </c:spPr>
          <c:marker>
            <c:symbol val="none"/>
          </c:marker>
          <c:cat>
            <c:numRef>
              <c:f>Morrison_hail_large!$U$3:$U$21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Morrison_hail_large!$Y$3:$Y$21</c:f>
              <c:numCache>
                <c:formatCode>General</c:formatCode>
                <c:ptCount val="19"/>
                <c:pt idx="0">
                  <c:v>0</c:v>
                </c:pt>
                <c:pt idx="1">
                  <c:v>7.0246199999999996</c:v>
                </c:pt>
                <c:pt idx="2">
                  <c:v>23.655809999999999</c:v>
                </c:pt>
                <c:pt idx="3">
                  <c:v>31.655819999999999</c:v>
                </c:pt>
                <c:pt idx="4">
                  <c:v>43.25826</c:v>
                </c:pt>
                <c:pt idx="5">
                  <c:v>44.177840000000003</c:v>
                </c:pt>
                <c:pt idx="6">
                  <c:v>46.012459999999997</c:v>
                </c:pt>
                <c:pt idx="7">
                  <c:v>48.428840000000001</c:v>
                </c:pt>
                <c:pt idx="8">
                  <c:v>47.476179999999999</c:v>
                </c:pt>
                <c:pt idx="9">
                  <c:v>46.416789999999999</c:v>
                </c:pt>
                <c:pt idx="10">
                  <c:v>47.710360000000001</c:v>
                </c:pt>
                <c:pt idx="11">
                  <c:v>50.438360000000003</c:v>
                </c:pt>
                <c:pt idx="12">
                  <c:v>51.039679999999997</c:v>
                </c:pt>
                <c:pt idx="13">
                  <c:v>49.481969999999997</c:v>
                </c:pt>
                <c:pt idx="14">
                  <c:v>46.009010000000004</c:v>
                </c:pt>
                <c:pt idx="15">
                  <c:v>46.482170000000004</c:v>
                </c:pt>
                <c:pt idx="16">
                  <c:v>49.645899999999997</c:v>
                </c:pt>
                <c:pt idx="17">
                  <c:v>45.557299999999998</c:v>
                </c:pt>
                <c:pt idx="18">
                  <c:v>46.137099999999997</c:v>
                </c:pt>
              </c:numCache>
            </c:numRef>
          </c:val>
          <c:smooth val="0"/>
        </c:ser>
        <c:ser>
          <c:idx val="4"/>
          <c:order val="4"/>
          <c:tx>
            <c:v>750</c:v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Morrison_hail_large!$U$3:$U$21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Morrison_hail_large!$Z$3:$Z$21</c:f>
              <c:numCache>
                <c:formatCode>General</c:formatCode>
                <c:ptCount val="19"/>
                <c:pt idx="0">
                  <c:v>0</c:v>
                </c:pt>
                <c:pt idx="1">
                  <c:v>7.0245980000000001</c:v>
                </c:pt>
                <c:pt idx="2">
                  <c:v>23.740939999999998</c:v>
                </c:pt>
                <c:pt idx="3">
                  <c:v>31.128720000000001</c:v>
                </c:pt>
                <c:pt idx="4">
                  <c:v>42.496720000000003</c:v>
                </c:pt>
                <c:pt idx="5">
                  <c:v>42.252569999999999</c:v>
                </c:pt>
                <c:pt idx="6">
                  <c:v>46.550240000000002</c:v>
                </c:pt>
                <c:pt idx="7">
                  <c:v>47.136879999999998</c:v>
                </c:pt>
                <c:pt idx="8">
                  <c:v>47.835769999999997</c:v>
                </c:pt>
                <c:pt idx="9">
                  <c:v>47.594320000000003</c:v>
                </c:pt>
                <c:pt idx="10">
                  <c:v>47.743310000000001</c:v>
                </c:pt>
                <c:pt idx="11">
                  <c:v>48.334069999999997</c:v>
                </c:pt>
                <c:pt idx="12">
                  <c:v>48.81512</c:v>
                </c:pt>
                <c:pt idx="13">
                  <c:v>49.337000000000003</c:v>
                </c:pt>
                <c:pt idx="14">
                  <c:v>49.858199999999997</c:v>
                </c:pt>
                <c:pt idx="15">
                  <c:v>47.824390000000001</c:v>
                </c:pt>
                <c:pt idx="16">
                  <c:v>47.214239999999997</c:v>
                </c:pt>
                <c:pt idx="17">
                  <c:v>51.728450000000002</c:v>
                </c:pt>
                <c:pt idx="18">
                  <c:v>42.652290000000001</c:v>
                </c:pt>
              </c:numCache>
            </c:numRef>
          </c:val>
          <c:smooth val="0"/>
        </c:ser>
        <c:ser>
          <c:idx val="5"/>
          <c:order val="5"/>
          <c:tx>
            <c:v>1000</c:v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Morrison_hail_large!$U$3:$U$21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Morrison_hail_large!$AA$3:$AA$21</c:f>
              <c:numCache>
                <c:formatCode>General</c:formatCode>
                <c:ptCount val="19"/>
                <c:pt idx="0">
                  <c:v>0</c:v>
                </c:pt>
                <c:pt idx="1">
                  <c:v>7.02447</c:v>
                </c:pt>
                <c:pt idx="2">
                  <c:v>23.599720000000001</c:v>
                </c:pt>
                <c:pt idx="3">
                  <c:v>30.959350000000001</c:v>
                </c:pt>
                <c:pt idx="4">
                  <c:v>42.109569999999998</c:v>
                </c:pt>
                <c:pt idx="5">
                  <c:v>41.200749999999999</c:v>
                </c:pt>
                <c:pt idx="6">
                  <c:v>46.716119999999997</c:v>
                </c:pt>
                <c:pt idx="7">
                  <c:v>46.730170000000001</c:v>
                </c:pt>
                <c:pt idx="8">
                  <c:v>47.427889999999998</c:v>
                </c:pt>
                <c:pt idx="9">
                  <c:v>48.474060000000001</c:v>
                </c:pt>
                <c:pt idx="10">
                  <c:v>47.900109999999998</c:v>
                </c:pt>
                <c:pt idx="11">
                  <c:v>46.489699999999999</c:v>
                </c:pt>
                <c:pt idx="12">
                  <c:v>46.447409999999998</c:v>
                </c:pt>
                <c:pt idx="13">
                  <c:v>47.294899999999998</c:v>
                </c:pt>
                <c:pt idx="14">
                  <c:v>48.992069999999998</c:v>
                </c:pt>
                <c:pt idx="15">
                  <c:v>49.843780000000002</c:v>
                </c:pt>
                <c:pt idx="16">
                  <c:v>48.250729999999997</c:v>
                </c:pt>
                <c:pt idx="17">
                  <c:v>47.432870000000001</c:v>
                </c:pt>
                <c:pt idx="18">
                  <c:v>42.548299999999998</c:v>
                </c:pt>
              </c:numCache>
            </c:numRef>
          </c:val>
          <c:smooth val="0"/>
        </c:ser>
        <c:ser>
          <c:idx val="6"/>
          <c:order val="6"/>
          <c:tx>
            <c:v>1250</c:v>
          </c:tx>
          <c:spPr>
            <a:ln w="25400">
              <a:solidFill>
                <a:srgbClr val="FB05FB"/>
              </a:solidFill>
            </a:ln>
          </c:spPr>
          <c:marker>
            <c:symbol val="none"/>
          </c:marker>
          <c:cat>
            <c:numRef>
              <c:f>Morrison_hail_large!$U$3:$U$21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Morrison_hail_large!$AB$3:$AB$21</c:f>
              <c:numCache>
                <c:formatCode>General</c:formatCode>
                <c:ptCount val="19"/>
                <c:pt idx="0">
                  <c:v>0</c:v>
                </c:pt>
                <c:pt idx="1">
                  <c:v>7.0246009999999997</c:v>
                </c:pt>
                <c:pt idx="2">
                  <c:v>23.357769999999999</c:v>
                </c:pt>
                <c:pt idx="3">
                  <c:v>31.37097</c:v>
                </c:pt>
                <c:pt idx="4">
                  <c:v>42.12829</c:v>
                </c:pt>
                <c:pt idx="5">
                  <c:v>41.385399999999997</c:v>
                </c:pt>
                <c:pt idx="6">
                  <c:v>46.622579999999999</c:v>
                </c:pt>
                <c:pt idx="7">
                  <c:v>46.206719999999997</c:v>
                </c:pt>
                <c:pt idx="8">
                  <c:v>48.108049999999999</c:v>
                </c:pt>
                <c:pt idx="9">
                  <c:v>48.501460000000002</c:v>
                </c:pt>
                <c:pt idx="10">
                  <c:v>46.859290000000001</c:v>
                </c:pt>
                <c:pt idx="11">
                  <c:v>45.810580000000002</c:v>
                </c:pt>
                <c:pt idx="12">
                  <c:v>46.386539999999997</c:v>
                </c:pt>
                <c:pt idx="13">
                  <c:v>45.939010000000003</c:v>
                </c:pt>
                <c:pt idx="14">
                  <c:v>45.722569999999997</c:v>
                </c:pt>
                <c:pt idx="15">
                  <c:v>48.223039999999997</c:v>
                </c:pt>
                <c:pt idx="16">
                  <c:v>49.969830000000002</c:v>
                </c:pt>
                <c:pt idx="17">
                  <c:v>48.682229999999997</c:v>
                </c:pt>
                <c:pt idx="18">
                  <c:v>44.830199999999998</c:v>
                </c:pt>
              </c:numCache>
            </c:numRef>
          </c:val>
          <c:smooth val="0"/>
        </c:ser>
        <c:ser>
          <c:idx val="7"/>
          <c:order val="7"/>
          <c:tx>
            <c:v>1500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Morrison_hail_large!$U$3:$U$21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Morrison_hail_large!$AC$3:$AC$21</c:f>
              <c:numCache>
                <c:formatCode>General</c:formatCode>
                <c:ptCount val="19"/>
                <c:pt idx="0">
                  <c:v>0</c:v>
                </c:pt>
                <c:pt idx="1">
                  <c:v>7.024521</c:v>
                </c:pt>
                <c:pt idx="2">
                  <c:v>23.182289999999998</c:v>
                </c:pt>
                <c:pt idx="3">
                  <c:v>31.22767</c:v>
                </c:pt>
                <c:pt idx="4">
                  <c:v>41.331020000000002</c:v>
                </c:pt>
                <c:pt idx="5">
                  <c:v>41.165770000000002</c:v>
                </c:pt>
                <c:pt idx="6">
                  <c:v>45.837789999999998</c:v>
                </c:pt>
                <c:pt idx="7">
                  <c:v>46.721319999999999</c:v>
                </c:pt>
                <c:pt idx="8">
                  <c:v>48.129159999999999</c:v>
                </c:pt>
                <c:pt idx="9">
                  <c:v>48.72231</c:v>
                </c:pt>
                <c:pt idx="10">
                  <c:v>46.213749999999997</c:v>
                </c:pt>
                <c:pt idx="11">
                  <c:v>45.459470000000003</c:v>
                </c:pt>
                <c:pt idx="12">
                  <c:v>45.985999999999997</c:v>
                </c:pt>
                <c:pt idx="13">
                  <c:v>45.580469999999998</c:v>
                </c:pt>
                <c:pt idx="14">
                  <c:v>45.372199999999999</c:v>
                </c:pt>
                <c:pt idx="15">
                  <c:v>46.717399999999998</c:v>
                </c:pt>
                <c:pt idx="16">
                  <c:v>47.525570000000002</c:v>
                </c:pt>
                <c:pt idx="17">
                  <c:v>49.452330000000003</c:v>
                </c:pt>
                <c:pt idx="18">
                  <c:v>44.781880000000001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15680"/>
        <c:axId val="83306176"/>
      </c:lineChart>
      <c:lineChart>
        <c:grouping val="standard"/>
        <c:varyColors val="0"/>
        <c:ser>
          <c:idx val="8"/>
          <c:order val="8"/>
          <c:tx>
            <c:v>50</c:v>
          </c:tx>
          <c:spPr>
            <a:ln w="25400">
              <a:solidFill>
                <a:srgbClr val="1F24ED"/>
              </a:solidFill>
              <a:prstDash val="sysDash"/>
            </a:ln>
          </c:spPr>
          <c:marker>
            <c:symbol val="none"/>
          </c:marker>
          <c:val>
            <c:numRef>
              <c:f>Morrison_hail_large!$V$25:$V$43</c:f>
              <c:numCache>
                <c:formatCode>General</c:formatCode>
                <c:ptCount val="19"/>
                <c:pt idx="0">
                  <c:v>0</c:v>
                </c:pt>
                <c:pt idx="1">
                  <c:v>-1.7487010000000001</c:v>
                </c:pt>
                <c:pt idx="2">
                  <c:v>-5.9388670000000001</c:v>
                </c:pt>
                <c:pt idx="3">
                  <c:v>-8.3702039999999993</c:v>
                </c:pt>
                <c:pt idx="4">
                  <c:v>-9.0439939999999996</c:v>
                </c:pt>
                <c:pt idx="5">
                  <c:v>-15.65582</c:v>
                </c:pt>
                <c:pt idx="6">
                  <c:v>-17.850480000000001</c:v>
                </c:pt>
                <c:pt idx="7">
                  <c:v>-19.770119999999999</c:v>
                </c:pt>
                <c:pt idx="8">
                  <c:v>-22.011749999999999</c:v>
                </c:pt>
                <c:pt idx="9">
                  <c:v>-24.515910000000002</c:v>
                </c:pt>
                <c:pt idx="10">
                  <c:v>-24.26681</c:v>
                </c:pt>
                <c:pt idx="11">
                  <c:v>-24.50573</c:v>
                </c:pt>
                <c:pt idx="12">
                  <c:v>-24.985669999999999</c:v>
                </c:pt>
                <c:pt idx="13">
                  <c:v>-25.333500000000001</c:v>
                </c:pt>
                <c:pt idx="14">
                  <c:v>-25.672319999999999</c:v>
                </c:pt>
                <c:pt idx="15">
                  <c:v>-26.250979999999998</c:v>
                </c:pt>
                <c:pt idx="16">
                  <c:v>-26.436129999999999</c:v>
                </c:pt>
                <c:pt idx="17">
                  <c:v>-25.845770000000002</c:v>
                </c:pt>
                <c:pt idx="18">
                  <c:v>-26.159009999999999</c:v>
                </c:pt>
              </c:numCache>
            </c:numRef>
          </c:val>
          <c:smooth val="0"/>
        </c:ser>
        <c:ser>
          <c:idx val="9"/>
          <c:order val="9"/>
          <c:tx>
            <c:v>125</c:v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Morrison_hail_large!$W$25:$W$43</c:f>
              <c:numCache>
                <c:formatCode>General</c:formatCode>
                <c:ptCount val="19"/>
                <c:pt idx="0">
                  <c:v>0</c:v>
                </c:pt>
                <c:pt idx="1">
                  <c:v>-1.748958</c:v>
                </c:pt>
                <c:pt idx="2">
                  <c:v>-5.899705</c:v>
                </c:pt>
                <c:pt idx="3">
                  <c:v>-8.7690669999999997</c:v>
                </c:pt>
                <c:pt idx="4">
                  <c:v>-9.083183</c:v>
                </c:pt>
                <c:pt idx="5">
                  <c:v>-15.46452</c:v>
                </c:pt>
                <c:pt idx="6">
                  <c:v>-17.536370000000002</c:v>
                </c:pt>
                <c:pt idx="7">
                  <c:v>-19.3201</c:v>
                </c:pt>
                <c:pt idx="8">
                  <c:v>-21.582699999999999</c:v>
                </c:pt>
                <c:pt idx="9">
                  <c:v>-22.64058</c:v>
                </c:pt>
                <c:pt idx="10">
                  <c:v>-23.470949999999998</c:v>
                </c:pt>
                <c:pt idx="11">
                  <c:v>-23.895289999999999</c:v>
                </c:pt>
                <c:pt idx="12">
                  <c:v>-23.392309999999998</c:v>
                </c:pt>
                <c:pt idx="13">
                  <c:v>-22.45421</c:v>
                </c:pt>
                <c:pt idx="14">
                  <c:v>-22.879380000000001</c:v>
                </c:pt>
                <c:pt idx="15">
                  <c:v>-23.31683</c:v>
                </c:pt>
                <c:pt idx="16">
                  <c:v>-23.282879999999999</c:v>
                </c:pt>
                <c:pt idx="17">
                  <c:v>-22.740729999999999</c:v>
                </c:pt>
                <c:pt idx="18">
                  <c:v>-23.18308</c:v>
                </c:pt>
              </c:numCache>
            </c:numRef>
          </c:val>
          <c:smooth val="0"/>
        </c:ser>
        <c:ser>
          <c:idx val="10"/>
          <c:order val="10"/>
          <c:tx>
            <c:v>250(control)</c:v>
          </c:tx>
          <c:spPr>
            <a:ln w="25400">
              <a:solidFill>
                <a:srgbClr val="00B050"/>
              </a:solidFill>
              <a:prstDash val="sysDash"/>
            </a:ln>
          </c:spPr>
          <c:marker>
            <c:symbol val="none"/>
          </c:marker>
          <c:val>
            <c:numRef>
              <c:f>Morrison_hail_large!$X$25:$X$43</c:f>
              <c:numCache>
                <c:formatCode>General</c:formatCode>
                <c:ptCount val="19"/>
                <c:pt idx="0">
                  <c:v>0</c:v>
                </c:pt>
                <c:pt idx="1">
                  <c:v>-1.749123</c:v>
                </c:pt>
                <c:pt idx="2">
                  <c:v>-6.035914</c:v>
                </c:pt>
                <c:pt idx="3">
                  <c:v>-8.2020490000000006</c:v>
                </c:pt>
                <c:pt idx="4">
                  <c:v>-9.4524910000000002</c:v>
                </c:pt>
                <c:pt idx="5">
                  <c:v>-14.1196</c:v>
                </c:pt>
                <c:pt idx="6">
                  <c:v>-16.274329999999999</c:v>
                </c:pt>
                <c:pt idx="7">
                  <c:v>-18.548539999999999</c:v>
                </c:pt>
                <c:pt idx="8">
                  <c:v>-21.682009999999998</c:v>
                </c:pt>
                <c:pt idx="9">
                  <c:v>-22.06025</c:v>
                </c:pt>
                <c:pt idx="10">
                  <c:v>-22.078900000000001</c:v>
                </c:pt>
                <c:pt idx="11">
                  <c:v>-22.586980000000001</c:v>
                </c:pt>
                <c:pt idx="12">
                  <c:v>-21.35361</c:v>
                </c:pt>
                <c:pt idx="13">
                  <c:v>-21.213100000000001</c:v>
                </c:pt>
                <c:pt idx="14">
                  <c:v>-20.651730000000001</c:v>
                </c:pt>
                <c:pt idx="15">
                  <c:v>-22.72983</c:v>
                </c:pt>
                <c:pt idx="16">
                  <c:v>-22.350110000000001</c:v>
                </c:pt>
                <c:pt idx="17">
                  <c:v>-20.60998</c:v>
                </c:pt>
                <c:pt idx="18">
                  <c:v>-21.034849999999999</c:v>
                </c:pt>
              </c:numCache>
            </c:numRef>
          </c:val>
          <c:smooth val="0"/>
        </c:ser>
        <c:ser>
          <c:idx val="11"/>
          <c:order val="11"/>
          <c:tx>
            <c:v>500</c:v>
          </c:tx>
          <c:spPr>
            <a:ln w="25400">
              <a:solidFill>
                <a:srgbClr val="92D050"/>
              </a:solidFill>
              <a:prstDash val="sysDash"/>
            </a:ln>
          </c:spPr>
          <c:marker>
            <c:symbol val="none"/>
          </c:marker>
          <c:val>
            <c:numRef>
              <c:f>Morrison_hail_large!$Y$25:$Y$43</c:f>
              <c:numCache>
                <c:formatCode>General</c:formatCode>
                <c:ptCount val="19"/>
                <c:pt idx="0">
                  <c:v>0</c:v>
                </c:pt>
                <c:pt idx="1">
                  <c:v>-1.749198</c:v>
                </c:pt>
                <c:pt idx="2">
                  <c:v>-6.966812</c:v>
                </c:pt>
                <c:pt idx="3">
                  <c:v>-7.3596700000000004</c:v>
                </c:pt>
                <c:pt idx="4">
                  <c:v>-8.5925340000000006</c:v>
                </c:pt>
                <c:pt idx="5">
                  <c:v>-12.964740000000001</c:v>
                </c:pt>
                <c:pt idx="6">
                  <c:v>-15.195919999999999</c:v>
                </c:pt>
                <c:pt idx="7">
                  <c:v>-18.585229999999999</c:v>
                </c:pt>
                <c:pt idx="8">
                  <c:v>-20.529789999999998</c:v>
                </c:pt>
                <c:pt idx="9">
                  <c:v>-19.869630000000001</c:v>
                </c:pt>
                <c:pt idx="10">
                  <c:v>-20.991779999999999</c:v>
                </c:pt>
                <c:pt idx="11">
                  <c:v>-19.956160000000001</c:v>
                </c:pt>
                <c:pt idx="12">
                  <c:v>-20.22832</c:v>
                </c:pt>
                <c:pt idx="13">
                  <c:v>-19.16685</c:v>
                </c:pt>
                <c:pt idx="14">
                  <c:v>-19.567879999999999</c:v>
                </c:pt>
                <c:pt idx="15">
                  <c:v>-19.729869999999998</c:v>
                </c:pt>
                <c:pt idx="16">
                  <c:v>-21.056509999999999</c:v>
                </c:pt>
                <c:pt idx="17">
                  <c:v>-19.754449999999999</c:v>
                </c:pt>
                <c:pt idx="18">
                  <c:v>-19.20562</c:v>
                </c:pt>
              </c:numCache>
            </c:numRef>
          </c:val>
          <c:smooth val="0"/>
        </c:ser>
        <c:ser>
          <c:idx val="12"/>
          <c:order val="12"/>
          <c:tx>
            <c:v>750</c:v>
          </c:tx>
          <c:spPr>
            <a:ln w="25400">
              <a:solidFill>
                <a:srgbClr val="FFFF00"/>
              </a:solidFill>
              <a:prstDash val="sysDash"/>
            </a:ln>
          </c:spPr>
          <c:marker>
            <c:symbol val="none"/>
          </c:marker>
          <c:val>
            <c:numRef>
              <c:f>Morrison_hail_large!$Z$25:$Z$43</c:f>
              <c:numCache>
                <c:formatCode>General</c:formatCode>
                <c:ptCount val="19"/>
                <c:pt idx="0">
                  <c:v>0</c:v>
                </c:pt>
                <c:pt idx="1">
                  <c:v>-1.7493810000000001</c:v>
                </c:pt>
                <c:pt idx="2">
                  <c:v>-7.6065959999999997</c:v>
                </c:pt>
                <c:pt idx="3">
                  <c:v>-6.3730729999999998</c:v>
                </c:pt>
                <c:pt idx="4">
                  <c:v>-8.2900469999999995</c:v>
                </c:pt>
                <c:pt idx="5">
                  <c:v>-12.86914</c:v>
                </c:pt>
                <c:pt idx="6">
                  <c:v>-14.24024</c:v>
                </c:pt>
                <c:pt idx="7">
                  <c:v>-16.704039999999999</c:v>
                </c:pt>
                <c:pt idx="8">
                  <c:v>-19.14339</c:v>
                </c:pt>
                <c:pt idx="9">
                  <c:v>-19.501750000000001</c:v>
                </c:pt>
                <c:pt idx="10">
                  <c:v>-20.358640000000001</c:v>
                </c:pt>
                <c:pt idx="11">
                  <c:v>-20.229590000000002</c:v>
                </c:pt>
                <c:pt idx="12">
                  <c:v>-19.735399999999998</c:v>
                </c:pt>
                <c:pt idx="13">
                  <c:v>-19.667590000000001</c:v>
                </c:pt>
                <c:pt idx="14">
                  <c:v>-19.806789999999999</c:v>
                </c:pt>
                <c:pt idx="15">
                  <c:v>-19.387830000000001</c:v>
                </c:pt>
                <c:pt idx="16">
                  <c:v>-19.81692</c:v>
                </c:pt>
                <c:pt idx="17">
                  <c:v>-19.934090000000001</c:v>
                </c:pt>
                <c:pt idx="18">
                  <c:v>-19.159189999999999</c:v>
                </c:pt>
              </c:numCache>
            </c:numRef>
          </c:val>
          <c:smooth val="0"/>
        </c:ser>
        <c:ser>
          <c:idx val="13"/>
          <c:order val="13"/>
          <c:tx>
            <c:v>1000</c:v>
          </c:tx>
          <c:spPr>
            <a:ln w="25400">
              <a:solidFill>
                <a:srgbClr val="FFC000"/>
              </a:solidFill>
              <a:prstDash val="sysDash"/>
            </a:ln>
          </c:spPr>
          <c:marker>
            <c:symbol val="none"/>
          </c:marker>
          <c:val>
            <c:numRef>
              <c:f>Morrison_hail_large!$AA$25:$AA$43</c:f>
              <c:numCache>
                <c:formatCode>General</c:formatCode>
                <c:ptCount val="19"/>
                <c:pt idx="0">
                  <c:v>0</c:v>
                </c:pt>
                <c:pt idx="1">
                  <c:v>-1.7492179999999999</c:v>
                </c:pt>
                <c:pt idx="2">
                  <c:v>-8.2033839999999998</c:v>
                </c:pt>
                <c:pt idx="3">
                  <c:v>-5.6676710000000003</c:v>
                </c:pt>
                <c:pt idx="4">
                  <c:v>-8.0473800000000004</c:v>
                </c:pt>
                <c:pt idx="5">
                  <c:v>-12.597429999999999</c:v>
                </c:pt>
                <c:pt idx="6">
                  <c:v>-13.488659999999999</c:v>
                </c:pt>
                <c:pt idx="7">
                  <c:v>-16.226839999999999</c:v>
                </c:pt>
                <c:pt idx="8">
                  <c:v>-19.35839</c:v>
                </c:pt>
                <c:pt idx="9">
                  <c:v>-18.821660000000001</c:v>
                </c:pt>
                <c:pt idx="10">
                  <c:v>-19.461539999999999</c:v>
                </c:pt>
                <c:pt idx="11">
                  <c:v>-19.022490000000001</c:v>
                </c:pt>
                <c:pt idx="12">
                  <c:v>-19.09055</c:v>
                </c:pt>
                <c:pt idx="13">
                  <c:v>-19.119599999999998</c:v>
                </c:pt>
                <c:pt idx="14">
                  <c:v>-19.585699999999999</c:v>
                </c:pt>
                <c:pt idx="15">
                  <c:v>-19.252590000000001</c:v>
                </c:pt>
                <c:pt idx="16">
                  <c:v>-18.88879</c:v>
                </c:pt>
                <c:pt idx="17">
                  <c:v>-18.575469999999999</c:v>
                </c:pt>
                <c:pt idx="18">
                  <c:v>-18.892209999999999</c:v>
                </c:pt>
              </c:numCache>
            </c:numRef>
          </c:val>
          <c:smooth val="0"/>
        </c:ser>
        <c:ser>
          <c:idx val="14"/>
          <c:order val="14"/>
          <c:tx>
            <c:v>1250</c:v>
          </c:tx>
          <c:spPr>
            <a:ln w="25400">
              <a:solidFill>
                <a:srgbClr val="FB05FB"/>
              </a:solidFill>
              <a:prstDash val="sysDash"/>
            </a:ln>
          </c:spPr>
          <c:marker>
            <c:symbol val="none"/>
          </c:marker>
          <c:val>
            <c:numRef>
              <c:f>Morrison_hail_large!$AB$25:$AB$43</c:f>
              <c:numCache>
                <c:formatCode>General</c:formatCode>
                <c:ptCount val="19"/>
                <c:pt idx="0">
                  <c:v>0</c:v>
                </c:pt>
                <c:pt idx="1">
                  <c:v>-1.7493989999999999</c:v>
                </c:pt>
                <c:pt idx="2">
                  <c:v>-8.3820920000000001</c:v>
                </c:pt>
                <c:pt idx="3">
                  <c:v>-5.308154</c:v>
                </c:pt>
                <c:pt idx="4">
                  <c:v>-7.9627730000000003</c:v>
                </c:pt>
                <c:pt idx="5">
                  <c:v>-12.56995</c:v>
                </c:pt>
                <c:pt idx="6">
                  <c:v>-12.81931</c:v>
                </c:pt>
                <c:pt idx="7">
                  <c:v>-15.58235</c:v>
                </c:pt>
                <c:pt idx="8">
                  <c:v>-18.538650000000001</c:v>
                </c:pt>
                <c:pt idx="9">
                  <c:v>-19.232379999999999</c:v>
                </c:pt>
                <c:pt idx="10">
                  <c:v>-19.581600000000002</c:v>
                </c:pt>
                <c:pt idx="11">
                  <c:v>-19.30463</c:v>
                </c:pt>
                <c:pt idx="12">
                  <c:v>-19.613679999999999</c:v>
                </c:pt>
                <c:pt idx="13">
                  <c:v>-18.558879999999998</c:v>
                </c:pt>
                <c:pt idx="14">
                  <c:v>-17.998370000000001</c:v>
                </c:pt>
                <c:pt idx="15">
                  <c:v>-18.302070000000001</c:v>
                </c:pt>
                <c:pt idx="16">
                  <c:v>-19.644770000000001</c:v>
                </c:pt>
                <c:pt idx="17">
                  <c:v>-18.597819999999999</c:v>
                </c:pt>
                <c:pt idx="18">
                  <c:v>-18.908529999999999</c:v>
                </c:pt>
              </c:numCache>
            </c:numRef>
          </c:val>
          <c:smooth val="0"/>
        </c:ser>
        <c:ser>
          <c:idx val="15"/>
          <c:order val="15"/>
          <c:tx>
            <c:v>1500</c:v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val>
            <c:numRef>
              <c:f>Morrison_hail_large!$AC$25:$AC$43</c:f>
              <c:numCache>
                <c:formatCode>General</c:formatCode>
                <c:ptCount val="19"/>
                <c:pt idx="0">
                  <c:v>0</c:v>
                </c:pt>
                <c:pt idx="1">
                  <c:v>-1.7493529999999999</c:v>
                </c:pt>
                <c:pt idx="2">
                  <c:v>-8.4165399999999995</c:v>
                </c:pt>
                <c:pt idx="3">
                  <c:v>-5.339817</c:v>
                </c:pt>
                <c:pt idx="4">
                  <c:v>-7.9070840000000002</c:v>
                </c:pt>
                <c:pt idx="5">
                  <c:v>-12.642189999999999</c:v>
                </c:pt>
                <c:pt idx="6">
                  <c:v>-12.28098</c:v>
                </c:pt>
                <c:pt idx="7">
                  <c:v>-15.37336</c:v>
                </c:pt>
                <c:pt idx="8">
                  <c:v>-17.499980000000001</c:v>
                </c:pt>
                <c:pt idx="9">
                  <c:v>-19.261510000000001</c:v>
                </c:pt>
                <c:pt idx="10">
                  <c:v>-19.5899</c:v>
                </c:pt>
                <c:pt idx="11">
                  <c:v>-19.180479999999999</c:v>
                </c:pt>
                <c:pt idx="12">
                  <c:v>-18.953769999999999</c:v>
                </c:pt>
                <c:pt idx="13">
                  <c:v>-18.282879999999999</c:v>
                </c:pt>
                <c:pt idx="14">
                  <c:v>-17.656490000000002</c:v>
                </c:pt>
                <c:pt idx="15">
                  <c:v>-17.531649999999999</c:v>
                </c:pt>
                <c:pt idx="16">
                  <c:v>-19.170940000000002</c:v>
                </c:pt>
                <c:pt idx="17">
                  <c:v>-17.978090000000002</c:v>
                </c:pt>
                <c:pt idx="18">
                  <c:v>-15.927020000000001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16192"/>
        <c:axId val="83306752"/>
      </c:lineChart>
      <c:catAx>
        <c:axId val="51015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/>
                  <a:t>Time</a:t>
                </a:r>
                <a:endParaRPr lang="ja-JP" altLang="en-US" b="0"/>
              </a:p>
            </c:rich>
          </c:tx>
          <c:layout/>
          <c:overlay val="0"/>
        </c:title>
        <c:numFmt formatCode="h:mm" sourceLinked="1"/>
        <c:majorTickMark val="none"/>
        <c:minorTickMark val="none"/>
        <c:tickLblPos val="nextTo"/>
        <c:crossAx val="83306176"/>
        <c:crosses val="autoZero"/>
        <c:auto val="1"/>
        <c:lblAlgn val="ctr"/>
        <c:lblOffset val="100"/>
        <c:noMultiLvlLbl val="0"/>
      </c:catAx>
      <c:valAx>
        <c:axId val="83306176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/>
                  <a:t>Maximum</a:t>
                </a:r>
                <a:r>
                  <a:rPr lang="en-US" altLang="ja-JP" b="0" baseline="0"/>
                  <a:t> vertical velocity [m/s]</a:t>
                </a:r>
                <a:endParaRPr lang="ja-JP" altLang="en-US" b="0"/>
              </a:p>
            </c:rich>
          </c:tx>
          <c:layout>
            <c:manualLayout>
              <c:xMode val="edge"/>
              <c:yMode val="edge"/>
              <c:x val="0"/>
              <c:y val="0.247260508469580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51015680"/>
        <c:crosses val="autoZero"/>
        <c:crossBetween val="between"/>
        <c:majorUnit val="5"/>
      </c:valAx>
      <c:valAx>
        <c:axId val="83306752"/>
        <c:scaling>
          <c:orientation val="minMax"/>
          <c:max val="0"/>
          <c:min val="-30"/>
        </c:scaling>
        <c:delete val="0"/>
        <c:axPos val="r"/>
        <c:numFmt formatCode="General" sourceLinked="1"/>
        <c:majorTickMark val="out"/>
        <c:minorTickMark val="none"/>
        <c:tickLblPos val="nextTo"/>
        <c:crossAx val="51016192"/>
        <c:crosses val="max"/>
        <c:crossBetween val="between"/>
        <c:majorUnit val="2.5"/>
      </c:valAx>
      <c:catAx>
        <c:axId val="51016192"/>
        <c:scaling>
          <c:orientation val="minMax"/>
        </c:scaling>
        <c:delete val="1"/>
        <c:axPos val="b"/>
        <c:majorTickMark val="out"/>
        <c:minorTickMark val="none"/>
        <c:tickLblPos val="nextTo"/>
        <c:crossAx val="83306752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3594058491492917"/>
          <c:y val="0.14183996562740195"/>
          <c:w val="0.14549083545734603"/>
          <c:h val="0.64224435261753654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5637904616190919E-2"/>
          <c:y val="3.6501421982035341E-2"/>
          <c:w val="0.78432109664269467"/>
          <c:h val="0.83114785247835976"/>
        </c:manualLayout>
      </c:layout>
      <c:barChart>
        <c:barDir val="col"/>
        <c:grouping val="clustered"/>
        <c:varyColors val="0"/>
        <c:ser>
          <c:idx val="0"/>
          <c:order val="0"/>
          <c:tx>
            <c:v>0.2*control</c:v>
          </c:tx>
          <c:spPr>
            <a:solidFill>
              <a:srgbClr val="1F24ED"/>
            </a:solidFill>
          </c:spPr>
          <c:invertIfNegative val="0"/>
          <c:cat>
            <c:numRef>
              <c:f>Milbrandt_large!$A$3:$A$21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Milbrandt_large!$C$3:$C$21</c:f>
              <c:numCache>
                <c:formatCode>0.00E+00</c:formatCode>
                <c:ptCount val="19"/>
                <c:pt idx="0" formatCode="General">
                  <c:v>0</c:v>
                </c:pt>
                <c:pt idx="1">
                  <c:v>9.4301710000000005E-11</c:v>
                </c:pt>
                <c:pt idx="2" formatCode="General">
                  <c:v>4.314535E-4</c:v>
                </c:pt>
                <c:pt idx="3" formatCode="General">
                  <c:v>4.2629249999999999E-3</c:v>
                </c:pt>
                <c:pt idx="4" formatCode="General">
                  <c:v>1.0612979999999999E-2</c:v>
                </c:pt>
                <c:pt idx="5" formatCode="General">
                  <c:v>2.1147909999999999E-2</c:v>
                </c:pt>
                <c:pt idx="6" formatCode="General">
                  <c:v>4.2539769999999998E-2</c:v>
                </c:pt>
                <c:pt idx="7" formatCode="General">
                  <c:v>6.7950449999999996E-2</c:v>
                </c:pt>
                <c:pt idx="8" formatCode="General">
                  <c:v>9.9125379999999999E-2</c:v>
                </c:pt>
                <c:pt idx="9" formatCode="General">
                  <c:v>0.14057739999999999</c:v>
                </c:pt>
                <c:pt idx="10" formatCode="General">
                  <c:v>0.19927600000000001</c:v>
                </c:pt>
                <c:pt idx="11" formatCode="General">
                  <c:v>0.28195740000000002</c:v>
                </c:pt>
                <c:pt idx="12" formatCode="General">
                  <c:v>0.4001268</c:v>
                </c:pt>
                <c:pt idx="13" formatCode="General">
                  <c:v>0.57165829999999995</c:v>
                </c:pt>
                <c:pt idx="14" formatCode="General">
                  <c:v>0.79928509999999997</c:v>
                </c:pt>
                <c:pt idx="15" formatCode="General">
                  <c:v>1.064932</c:v>
                </c:pt>
                <c:pt idx="16" formatCode="General">
                  <c:v>1.367693</c:v>
                </c:pt>
                <c:pt idx="17" formatCode="General">
                  <c:v>1.726151</c:v>
                </c:pt>
                <c:pt idx="18" formatCode="General">
                  <c:v>2.1237629999999998</c:v>
                </c:pt>
              </c:numCache>
            </c:numRef>
          </c:val>
        </c:ser>
        <c:ser>
          <c:idx val="1"/>
          <c:order val="1"/>
          <c:tx>
            <c:v>0.5*control</c:v>
          </c:tx>
          <c:spPr>
            <a:solidFill>
              <a:srgbClr val="00B0F0"/>
            </a:solidFill>
          </c:spPr>
          <c:invertIfNegative val="0"/>
          <c:cat>
            <c:numRef>
              <c:f>Milbrandt_large!$A$3:$A$21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Milbrandt_large!$E$3:$E$21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 formatCode="0.00E+00">
                  <c:v>6.4836679999999994E-5</c:v>
                </c:pt>
                <c:pt idx="3">
                  <c:v>3.2998200000000002E-3</c:v>
                </c:pt>
                <c:pt idx="4">
                  <c:v>9.6454769999999995E-3</c:v>
                </c:pt>
                <c:pt idx="5">
                  <c:v>1.922981E-2</c:v>
                </c:pt>
                <c:pt idx="6">
                  <c:v>3.6835529999999998E-2</c:v>
                </c:pt>
                <c:pt idx="7">
                  <c:v>6.3708150000000005E-2</c:v>
                </c:pt>
                <c:pt idx="8">
                  <c:v>9.9350560000000004E-2</c:v>
                </c:pt>
                <c:pt idx="9">
                  <c:v>0.14217659999999999</c:v>
                </c:pt>
                <c:pt idx="10">
                  <c:v>0.19500609999999999</c:v>
                </c:pt>
                <c:pt idx="11">
                  <c:v>0.26660060000000002</c:v>
                </c:pt>
                <c:pt idx="12">
                  <c:v>0.37694820000000001</c:v>
                </c:pt>
                <c:pt idx="13">
                  <c:v>0.52709300000000003</c:v>
                </c:pt>
                <c:pt idx="14">
                  <c:v>0.71718910000000002</c:v>
                </c:pt>
                <c:pt idx="15">
                  <c:v>0.9421117</c:v>
                </c:pt>
                <c:pt idx="16">
                  <c:v>1.2032799999999999</c:v>
                </c:pt>
                <c:pt idx="17">
                  <c:v>1.5128809999999999</c:v>
                </c:pt>
                <c:pt idx="18">
                  <c:v>1.8711089999999999</c:v>
                </c:pt>
              </c:numCache>
            </c:numRef>
          </c:val>
        </c:ser>
        <c:ser>
          <c:idx val="2"/>
          <c:order val="2"/>
          <c:tx>
            <c:v>control</c:v>
          </c:tx>
          <c:spPr>
            <a:solidFill>
              <a:srgbClr val="00B050"/>
            </a:solidFill>
          </c:spPr>
          <c:invertIfNegative val="0"/>
          <c:cat>
            <c:numRef>
              <c:f>Milbrandt_large!$A$3:$A$21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Milbrandt_large!$G$3:$G$21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 formatCode="0.00E+00">
                  <c:v>5.7648430000000004E-6</c:v>
                </c:pt>
                <c:pt idx="3">
                  <c:v>2.5201300000000002E-3</c:v>
                </c:pt>
                <c:pt idx="4">
                  <c:v>8.8689900000000002E-3</c:v>
                </c:pt>
                <c:pt idx="5">
                  <c:v>2.1028189999999999E-2</c:v>
                </c:pt>
                <c:pt idx="6">
                  <c:v>4.2837130000000001E-2</c:v>
                </c:pt>
                <c:pt idx="7">
                  <c:v>7.1247679999999994E-2</c:v>
                </c:pt>
                <c:pt idx="8">
                  <c:v>0.104063</c:v>
                </c:pt>
                <c:pt idx="9">
                  <c:v>0.1435321</c:v>
                </c:pt>
                <c:pt idx="10">
                  <c:v>0.19403380000000001</c:v>
                </c:pt>
                <c:pt idx="11">
                  <c:v>0.2494353</c:v>
                </c:pt>
                <c:pt idx="12">
                  <c:v>0.31951819999999997</c:v>
                </c:pt>
                <c:pt idx="13">
                  <c:v>0.41434929999999998</c:v>
                </c:pt>
                <c:pt idx="14">
                  <c:v>0.53002890000000003</c:v>
                </c:pt>
                <c:pt idx="15">
                  <c:v>0.66033390000000003</c:v>
                </c:pt>
                <c:pt idx="16">
                  <c:v>0.81055250000000001</c:v>
                </c:pt>
                <c:pt idx="17">
                  <c:v>0.98619619999999997</c:v>
                </c:pt>
                <c:pt idx="18">
                  <c:v>1.180755</c:v>
                </c:pt>
              </c:numCache>
            </c:numRef>
          </c:val>
        </c:ser>
        <c:ser>
          <c:idx val="3"/>
          <c:order val="3"/>
          <c:tx>
            <c:v>2*control</c:v>
          </c:tx>
          <c:spPr>
            <a:solidFill>
              <a:srgbClr val="92D050"/>
            </a:solidFill>
          </c:spPr>
          <c:invertIfNegative val="0"/>
          <c:cat>
            <c:numRef>
              <c:f>Milbrandt_large!$A$3:$A$21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Milbrandt_large!$I$3:$I$21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7.8912269999999998E-4</c:v>
                </c:pt>
                <c:pt idx="4">
                  <c:v>3.7875220000000002E-3</c:v>
                </c:pt>
                <c:pt idx="5">
                  <c:v>1.24683E-2</c:v>
                </c:pt>
                <c:pt idx="6">
                  <c:v>2.9106030000000001E-2</c:v>
                </c:pt>
                <c:pt idx="7">
                  <c:v>5.2605249999999999E-2</c:v>
                </c:pt>
                <c:pt idx="8">
                  <c:v>8.1314919999999999E-2</c:v>
                </c:pt>
                <c:pt idx="9">
                  <c:v>0.11171200000000001</c:v>
                </c:pt>
                <c:pt idx="10">
                  <c:v>0.14502950000000001</c:v>
                </c:pt>
                <c:pt idx="11">
                  <c:v>0.1857462</c:v>
                </c:pt>
                <c:pt idx="12">
                  <c:v>0.2359134</c:v>
                </c:pt>
                <c:pt idx="13">
                  <c:v>0.29465479999999999</c:v>
                </c:pt>
                <c:pt idx="14">
                  <c:v>0.36057899999999998</c:v>
                </c:pt>
                <c:pt idx="15">
                  <c:v>0.4371698</c:v>
                </c:pt>
                <c:pt idx="16">
                  <c:v>0.51580630000000005</c:v>
                </c:pt>
                <c:pt idx="17">
                  <c:v>0.59474800000000005</c:v>
                </c:pt>
                <c:pt idx="18">
                  <c:v>0.68445540000000005</c:v>
                </c:pt>
              </c:numCache>
            </c:numRef>
          </c:val>
        </c:ser>
        <c:ser>
          <c:idx val="4"/>
          <c:order val="4"/>
          <c:tx>
            <c:v>3*control</c:v>
          </c:tx>
          <c:spPr>
            <a:solidFill>
              <a:srgbClr val="FFFF00"/>
            </a:solidFill>
          </c:spPr>
          <c:invertIfNegative val="0"/>
          <c:cat>
            <c:numRef>
              <c:f>Milbrandt_large!$A$3:$A$21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Milbrandt_large!$K$3:$K$21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E+00">
                  <c:v>9.1588380000000004E-5</c:v>
                </c:pt>
                <c:pt idx="4">
                  <c:v>7.4575070000000002E-4</c:v>
                </c:pt>
                <c:pt idx="5">
                  <c:v>3.779793E-3</c:v>
                </c:pt>
                <c:pt idx="6">
                  <c:v>1.528816E-2</c:v>
                </c:pt>
                <c:pt idx="7">
                  <c:v>3.6995849999999997E-2</c:v>
                </c:pt>
                <c:pt idx="8">
                  <c:v>6.2678079999999997E-2</c:v>
                </c:pt>
                <c:pt idx="9">
                  <c:v>8.6273219999999998E-2</c:v>
                </c:pt>
                <c:pt idx="10">
                  <c:v>0.113041</c:v>
                </c:pt>
                <c:pt idx="11">
                  <c:v>0.1447592</c:v>
                </c:pt>
                <c:pt idx="12">
                  <c:v>0.18326729999999999</c:v>
                </c:pt>
                <c:pt idx="13">
                  <c:v>0.2311465</c:v>
                </c:pt>
                <c:pt idx="14">
                  <c:v>0.28300429999999999</c:v>
                </c:pt>
                <c:pt idx="15">
                  <c:v>0.3372907</c:v>
                </c:pt>
                <c:pt idx="16">
                  <c:v>0.39930599999999999</c:v>
                </c:pt>
                <c:pt idx="17">
                  <c:v>0.4697924</c:v>
                </c:pt>
                <c:pt idx="18">
                  <c:v>0.54517939999999998</c:v>
                </c:pt>
              </c:numCache>
            </c:numRef>
          </c:val>
        </c:ser>
        <c:ser>
          <c:idx val="5"/>
          <c:order val="5"/>
          <c:tx>
            <c:v>4*control</c:v>
          </c:tx>
          <c:spPr>
            <a:solidFill>
              <a:srgbClr val="FFC000"/>
            </a:solidFill>
          </c:spPr>
          <c:invertIfNegative val="0"/>
          <c:cat>
            <c:numRef>
              <c:f>Milbrandt_large!$A$3:$A$21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Milbrandt_large!$M$3:$M$21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E+00">
                  <c:v>1.7014579999999999E-8</c:v>
                </c:pt>
                <c:pt idx="4" formatCode="0.00E+00">
                  <c:v>1.9890789999999999E-5</c:v>
                </c:pt>
                <c:pt idx="5">
                  <c:v>7.5049839999999997E-4</c:v>
                </c:pt>
                <c:pt idx="6">
                  <c:v>6.0631399999999998E-3</c:v>
                </c:pt>
                <c:pt idx="7">
                  <c:v>1.7555100000000001E-2</c:v>
                </c:pt>
                <c:pt idx="8">
                  <c:v>3.6973010000000001E-2</c:v>
                </c:pt>
                <c:pt idx="9">
                  <c:v>5.8061050000000003E-2</c:v>
                </c:pt>
                <c:pt idx="10">
                  <c:v>7.9684699999999997E-2</c:v>
                </c:pt>
                <c:pt idx="11">
                  <c:v>0.1030422</c:v>
                </c:pt>
                <c:pt idx="12">
                  <c:v>0.1323617</c:v>
                </c:pt>
                <c:pt idx="13">
                  <c:v>0.17177970000000001</c:v>
                </c:pt>
                <c:pt idx="14">
                  <c:v>0.22372259999999999</c:v>
                </c:pt>
                <c:pt idx="15">
                  <c:v>0.28541339999999998</c:v>
                </c:pt>
                <c:pt idx="16">
                  <c:v>0.3428175</c:v>
                </c:pt>
                <c:pt idx="17">
                  <c:v>0.39566990000000002</c:v>
                </c:pt>
                <c:pt idx="18">
                  <c:v>0.45271289999999997</c:v>
                </c:pt>
              </c:numCache>
            </c:numRef>
          </c:val>
        </c:ser>
        <c:ser>
          <c:idx val="6"/>
          <c:order val="6"/>
          <c:tx>
            <c:v>5*control</c:v>
          </c:tx>
          <c:spPr>
            <a:solidFill>
              <a:srgbClr val="FB05FB"/>
            </a:solidFill>
          </c:spPr>
          <c:invertIfNegative val="0"/>
          <c:cat>
            <c:numRef>
              <c:f>Milbrandt_large!$A$3:$A$21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Milbrandt_large!$O$3:$O$21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E+00">
                  <c:v>9.0359830000000002E-9</c:v>
                </c:pt>
                <c:pt idx="4" formatCode="0.00E+00">
                  <c:v>1.394356E-5</c:v>
                </c:pt>
                <c:pt idx="5">
                  <c:v>7.6461900000000002E-4</c:v>
                </c:pt>
                <c:pt idx="6">
                  <c:v>7.4091850000000004E-3</c:v>
                </c:pt>
                <c:pt idx="7">
                  <c:v>2.4370019999999999E-2</c:v>
                </c:pt>
                <c:pt idx="8">
                  <c:v>4.7775770000000002E-2</c:v>
                </c:pt>
                <c:pt idx="9">
                  <c:v>7.0035379999999994E-2</c:v>
                </c:pt>
                <c:pt idx="10">
                  <c:v>9.2773820000000007E-2</c:v>
                </c:pt>
                <c:pt idx="11">
                  <c:v>0.11697589999999999</c:v>
                </c:pt>
                <c:pt idx="12">
                  <c:v>0.14600299999999999</c:v>
                </c:pt>
                <c:pt idx="13">
                  <c:v>0.18330189999999999</c:v>
                </c:pt>
                <c:pt idx="14">
                  <c:v>0.22648389999999999</c:v>
                </c:pt>
                <c:pt idx="15">
                  <c:v>0.27485619999999999</c:v>
                </c:pt>
                <c:pt idx="16">
                  <c:v>0.32986539999999998</c:v>
                </c:pt>
                <c:pt idx="17">
                  <c:v>0.39265050000000001</c:v>
                </c:pt>
                <c:pt idx="18">
                  <c:v>0.4613911</c:v>
                </c:pt>
              </c:numCache>
            </c:numRef>
          </c:val>
        </c:ser>
        <c:ser>
          <c:idx val="7"/>
          <c:order val="7"/>
          <c:tx>
            <c:v>6*control</c:v>
          </c:tx>
          <c:spPr>
            <a:solidFill>
              <a:srgbClr val="FF0000"/>
            </a:solidFill>
          </c:spPr>
          <c:invertIfNegative val="0"/>
          <c:cat>
            <c:numRef>
              <c:f>Milbrandt_large!$A$3:$A$21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Milbrandt_large!$Q$3:$Q$21</c:f>
              <c:numCache>
                <c:formatCode>General</c:formatCode>
                <c:ptCount val="1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 formatCode="0.00E+00">
                  <c:v>2.4102519999999998E-9</c:v>
                </c:pt>
                <c:pt idx="4" formatCode="0.00E+00">
                  <c:v>1.0550269999999999E-5</c:v>
                </c:pt>
                <c:pt idx="5">
                  <c:v>5.8643469999999996E-4</c:v>
                </c:pt>
                <c:pt idx="6">
                  <c:v>5.7608720000000002E-3</c:v>
                </c:pt>
                <c:pt idx="7">
                  <c:v>1.8409620000000002E-2</c:v>
                </c:pt>
                <c:pt idx="8">
                  <c:v>3.8369840000000002E-2</c:v>
                </c:pt>
                <c:pt idx="9">
                  <c:v>5.8849310000000002E-2</c:v>
                </c:pt>
                <c:pt idx="10">
                  <c:v>7.8399930000000007E-2</c:v>
                </c:pt>
                <c:pt idx="11">
                  <c:v>9.9922709999999998E-2</c:v>
                </c:pt>
                <c:pt idx="12">
                  <c:v>0.12680269999999999</c:v>
                </c:pt>
                <c:pt idx="13">
                  <c:v>0.16333929999999999</c:v>
                </c:pt>
                <c:pt idx="14">
                  <c:v>0.20691609999999999</c:v>
                </c:pt>
                <c:pt idx="15">
                  <c:v>0.25963950000000002</c:v>
                </c:pt>
                <c:pt idx="16">
                  <c:v>0.32039250000000002</c:v>
                </c:pt>
                <c:pt idx="17">
                  <c:v>0.37822250000000002</c:v>
                </c:pt>
                <c:pt idx="18">
                  <c:v>0.43841449999999998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91232"/>
        <c:axId val="83310208"/>
      </c:barChart>
      <c:catAx>
        <c:axId val="13699123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 dirty="0"/>
                  <a:t>Time</a:t>
                </a:r>
                <a:endParaRPr lang="ja-JP" altLang="en-US" b="0" dirty="0"/>
              </a:p>
            </c:rich>
          </c:tx>
          <c:layout/>
          <c:overlay val="0"/>
        </c:title>
        <c:numFmt formatCode="h:mm" sourceLinked="1"/>
        <c:majorTickMark val="none"/>
        <c:minorTickMark val="none"/>
        <c:tickLblPos val="nextTo"/>
        <c:crossAx val="83310208"/>
        <c:crosses val="autoZero"/>
        <c:auto val="1"/>
        <c:lblAlgn val="ctr"/>
        <c:lblOffset val="100"/>
        <c:noMultiLvlLbl val="0"/>
      </c:catAx>
      <c:valAx>
        <c:axId val="83310208"/>
        <c:scaling>
          <c:orientation val="minMax"/>
          <c:max val="4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 dirty="0"/>
                  <a:t>Domain-averaged</a:t>
                </a:r>
                <a:r>
                  <a:rPr lang="en-US" altLang="ja-JP" b="0" baseline="0" dirty="0"/>
                  <a:t> a</a:t>
                </a:r>
                <a:r>
                  <a:rPr lang="en-US" altLang="ja-JP" b="0" dirty="0"/>
                  <a:t>ccumulated</a:t>
                </a:r>
                <a:r>
                  <a:rPr lang="en-US" altLang="ja-JP" b="0" baseline="0" dirty="0"/>
                  <a:t> </a:t>
                </a:r>
                <a:r>
                  <a:rPr lang="en-US" altLang="ja-JP" b="0" baseline="0" dirty="0" smtClean="0"/>
                  <a:t>precipitation [mm]</a:t>
                </a:r>
                <a:endParaRPr lang="ja-JP" altLang="en-US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6991232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87066970628994445"/>
          <c:y val="0.1396411509832241"/>
          <c:w val="0.12933029371005561"/>
          <c:h val="0.60800799911120995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95824075102767E-2"/>
          <c:y val="4.0739608189797341E-2"/>
          <c:w val="0.69286340842094463"/>
          <c:h val="0.81921394575791284"/>
        </c:manualLayout>
      </c:layout>
      <c:lineChart>
        <c:grouping val="standard"/>
        <c:varyColors val="0"/>
        <c:ser>
          <c:idx val="0"/>
          <c:order val="0"/>
          <c:tx>
            <c:v>0.2*control</c:v>
          </c:tx>
          <c:spPr>
            <a:ln w="25400">
              <a:solidFill>
                <a:srgbClr val="1F24ED"/>
              </a:solidFill>
            </a:ln>
          </c:spPr>
          <c:marker>
            <c:symbol val="none"/>
          </c:marker>
          <c:cat>
            <c:numRef>
              <c:f>Milbrandt_large!$T$3:$T$21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Milbrandt_large!$U$3:$U$21</c:f>
              <c:numCache>
                <c:formatCode>General</c:formatCode>
                <c:ptCount val="19"/>
                <c:pt idx="0">
                  <c:v>0</c:v>
                </c:pt>
                <c:pt idx="1">
                  <c:v>7.504861</c:v>
                </c:pt>
                <c:pt idx="2">
                  <c:v>26.242439999999998</c:v>
                </c:pt>
                <c:pt idx="3">
                  <c:v>37.417099999999998</c:v>
                </c:pt>
                <c:pt idx="4">
                  <c:v>49.572339999999997</c:v>
                </c:pt>
                <c:pt idx="5">
                  <c:v>50.75291</c:v>
                </c:pt>
                <c:pt idx="6">
                  <c:v>54.146859999999997</c:v>
                </c:pt>
                <c:pt idx="7">
                  <c:v>52.62838</c:v>
                </c:pt>
                <c:pt idx="8">
                  <c:v>54.7654</c:v>
                </c:pt>
                <c:pt idx="9">
                  <c:v>54.590829999999997</c:v>
                </c:pt>
                <c:pt idx="10">
                  <c:v>57.493229999999997</c:v>
                </c:pt>
                <c:pt idx="11">
                  <c:v>56.18018</c:v>
                </c:pt>
                <c:pt idx="12">
                  <c:v>51.158389999999997</c:v>
                </c:pt>
                <c:pt idx="13">
                  <c:v>51.537559999999999</c:v>
                </c:pt>
                <c:pt idx="14">
                  <c:v>46.593609999999998</c:v>
                </c:pt>
                <c:pt idx="15">
                  <c:v>41.805169999999997</c:v>
                </c:pt>
                <c:pt idx="16">
                  <c:v>47.309869999999997</c:v>
                </c:pt>
                <c:pt idx="17">
                  <c:v>47.445740000000001</c:v>
                </c:pt>
                <c:pt idx="18">
                  <c:v>49.636240000000001</c:v>
                </c:pt>
              </c:numCache>
            </c:numRef>
          </c:val>
          <c:smooth val="0"/>
        </c:ser>
        <c:ser>
          <c:idx val="1"/>
          <c:order val="1"/>
          <c:tx>
            <c:v>0.5*control</c:v>
          </c:tx>
          <c:spPr>
            <a:ln w="254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Milbrandt_large!$T$3:$T$21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Milbrandt_large!$V$3:$V$21</c:f>
              <c:numCache>
                <c:formatCode>General</c:formatCode>
                <c:ptCount val="19"/>
                <c:pt idx="0">
                  <c:v>0</c:v>
                </c:pt>
                <c:pt idx="1">
                  <c:v>7.5039670000000003</c:v>
                </c:pt>
                <c:pt idx="2">
                  <c:v>25.821660000000001</c:v>
                </c:pt>
                <c:pt idx="3">
                  <c:v>36.301200000000001</c:v>
                </c:pt>
                <c:pt idx="4">
                  <c:v>48.798099999999998</c:v>
                </c:pt>
                <c:pt idx="5">
                  <c:v>51.062939999999998</c:v>
                </c:pt>
                <c:pt idx="6">
                  <c:v>52.670389999999998</c:v>
                </c:pt>
                <c:pt idx="7">
                  <c:v>54.49709</c:v>
                </c:pt>
                <c:pt idx="8">
                  <c:v>52.3583</c:v>
                </c:pt>
                <c:pt idx="9">
                  <c:v>55.715679999999999</c:v>
                </c:pt>
                <c:pt idx="10">
                  <c:v>55.616689999999998</c:v>
                </c:pt>
                <c:pt idx="11">
                  <c:v>53.175579999999997</c:v>
                </c:pt>
                <c:pt idx="12">
                  <c:v>53.910910000000001</c:v>
                </c:pt>
                <c:pt idx="13">
                  <c:v>51.133339999999997</c:v>
                </c:pt>
                <c:pt idx="14">
                  <c:v>49.984859999999998</c:v>
                </c:pt>
                <c:pt idx="15">
                  <c:v>47.788440000000001</c:v>
                </c:pt>
                <c:pt idx="16">
                  <c:v>48.79327</c:v>
                </c:pt>
                <c:pt idx="17">
                  <c:v>44.241599999999998</c:v>
                </c:pt>
                <c:pt idx="18">
                  <c:v>37.64443</c:v>
                </c:pt>
              </c:numCache>
            </c:numRef>
          </c:val>
          <c:smooth val="0"/>
        </c:ser>
        <c:ser>
          <c:idx val="2"/>
          <c:order val="2"/>
          <c:tx>
            <c:v>control</c:v>
          </c:tx>
          <c:spPr>
            <a:ln w="25400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Milbrandt_large!$T$3:$T$21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Milbrandt_large!$W$3:$W$21</c:f>
              <c:numCache>
                <c:formatCode>General</c:formatCode>
                <c:ptCount val="19"/>
                <c:pt idx="0">
                  <c:v>0</c:v>
                </c:pt>
                <c:pt idx="1">
                  <c:v>7.5040950000000004</c:v>
                </c:pt>
                <c:pt idx="2">
                  <c:v>25.019649999999999</c:v>
                </c:pt>
                <c:pt idx="3">
                  <c:v>33.653880000000001</c:v>
                </c:pt>
                <c:pt idx="4">
                  <c:v>46.38167</c:v>
                </c:pt>
                <c:pt idx="5">
                  <c:v>48.320259999999998</c:v>
                </c:pt>
                <c:pt idx="6">
                  <c:v>52.102460000000001</c:v>
                </c:pt>
                <c:pt idx="7">
                  <c:v>53.534289999999999</c:v>
                </c:pt>
                <c:pt idx="8">
                  <c:v>51.760039999999996</c:v>
                </c:pt>
                <c:pt idx="9">
                  <c:v>53.459850000000003</c:v>
                </c:pt>
                <c:pt idx="10">
                  <c:v>51.81344</c:v>
                </c:pt>
                <c:pt idx="11">
                  <c:v>51.682169999999999</c:v>
                </c:pt>
                <c:pt idx="12">
                  <c:v>51.700560000000003</c:v>
                </c:pt>
                <c:pt idx="13">
                  <c:v>51.561720000000001</c:v>
                </c:pt>
                <c:pt idx="14">
                  <c:v>48.124189999999999</c:v>
                </c:pt>
                <c:pt idx="15">
                  <c:v>47.400570000000002</c:v>
                </c:pt>
                <c:pt idx="16">
                  <c:v>48.761400000000002</c:v>
                </c:pt>
                <c:pt idx="17">
                  <c:v>49.319920000000003</c:v>
                </c:pt>
                <c:pt idx="18">
                  <c:v>52.461449999999999</c:v>
                </c:pt>
              </c:numCache>
            </c:numRef>
          </c:val>
          <c:smooth val="0"/>
        </c:ser>
        <c:ser>
          <c:idx val="3"/>
          <c:order val="3"/>
          <c:tx>
            <c:v>2*control</c:v>
          </c:tx>
          <c:spPr>
            <a:ln w="2540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Milbrandt_large!$T$3:$T$21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Milbrandt_large!$X$3:$X$21</c:f>
              <c:numCache>
                <c:formatCode>General</c:formatCode>
                <c:ptCount val="19"/>
                <c:pt idx="0">
                  <c:v>0</c:v>
                </c:pt>
                <c:pt idx="1">
                  <c:v>7.5040279999999999</c:v>
                </c:pt>
                <c:pt idx="2">
                  <c:v>24.43599</c:v>
                </c:pt>
                <c:pt idx="3">
                  <c:v>33.64152</c:v>
                </c:pt>
                <c:pt idx="4">
                  <c:v>42.943440000000002</c:v>
                </c:pt>
                <c:pt idx="5">
                  <c:v>45.599539999999998</c:v>
                </c:pt>
                <c:pt idx="6">
                  <c:v>47.024889999999999</c:v>
                </c:pt>
                <c:pt idx="7">
                  <c:v>52.627560000000003</c:v>
                </c:pt>
                <c:pt idx="8">
                  <c:v>49.11985</c:v>
                </c:pt>
                <c:pt idx="9">
                  <c:v>51.536790000000003</c:v>
                </c:pt>
                <c:pt idx="10">
                  <c:v>50.956800000000001</c:v>
                </c:pt>
                <c:pt idx="11">
                  <c:v>52.99006</c:v>
                </c:pt>
                <c:pt idx="12">
                  <c:v>50.993729999999999</c:v>
                </c:pt>
                <c:pt idx="13">
                  <c:v>48.062620000000003</c:v>
                </c:pt>
                <c:pt idx="14">
                  <c:v>45.792549999999999</c:v>
                </c:pt>
                <c:pt idx="15">
                  <c:v>47.310720000000003</c:v>
                </c:pt>
                <c:pt idx="16">
                  <c:v>47.618189999999998</c:v>
                </c:pt>
                <c:pt idx="17">
                  <c:v>48.855530000000002</c:v>
                </c:pt>
                <c:pt idx="18">
                  <c:v>48.778640000000003</c:v>
                </c:pt>
              </c:numCache>
            </c:numRef>
          </c:val>
          <c:smooth val="0"/>
        </c:ser>
        <c:ser>
          <c:idx val="4"/>
          <c:order val="4"/>
          <c:tx>
            <c:v>3*control</c:v>
          </c:tx>
          <c:spPr>
            <a:ln w="25400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Milbrandt_large!$T$3:$T$21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Milbrandt_large!$Y$3:$Y$21</c:f>
              <c:numCache>
                <c:formatCode>General</c:formatCode>
                <c:ptCount val="19"/>
                <c:pt idx="0">
                  <c:v>0</c:v>
                </c:pt>
                <c:pt idx="1">
                  <c:v>7.504105</c:v>
                </c:pt>
                <c:pt idx="2">
                  <c:v>24.269580000000001</c:v>
                </c:pt>
                <c:pt idx="3">
                  <c:v>32.06964</c:v>
                </c:pt>
                <c:pt idx="4">
                  <c:v>41.135069999999999</c:v>
                </c:pt>
                <c:pt idx="5">
                  <c:v>41.837870000000002</c:v>
                </c:pt>
                <c:pt idx="6">
                  <c:v>46.337780000000002</c:v>
                </c:pt>
                <c:pt idx="7">
                  <c:v>46.326659999999997</c:v>
                </c:pt>
                <c:pt idx="8">
                  <c:v>49.077889999999996</c:v>
                </c:pt>
                <c:pt idx="9">
                  <c:v>50.309100000000001</c:v>
                </c:pt>
                <c:pt idx="10">
                  <c:v>50.583889999999997</c:v>
                </c:pt>
                <c:pt idx="11">
                  <c:v>47.674370000000003</c:v>
                </c:pt>
                <c:pt idx="12">
                  <c:v>48.005780000000001</c:v>
                </c:pt>
                <c:pt idx="13">
                  <c:v>49.37997</c:v>
                </c:pt>
                <c:pt idx="14">
                  <c:v>43.972720000000002</c:v>
                </c:pt>
                <c:pt idx="15">
                  <c:v>46.377719999999997</c:v>
                </c:pt>
                <c:pt idx="16">
                  <c:v>48.383800000000001</c:v>
                </c:pt>
                <c:pt idx="17">
                  <c:v>47.570160000000001</c:v>
                </c:pt>
                <c:pt idx="18">
                  <c:v>48.265189999999997</c:v>
                </c:pt>
              </c:numCache>
            </c:numRef>
          </c:val>
          <c:smooth val="0"/>
        </c:ser>
        <c:ser>
          <c:idx val="5"/>
          <c:order val="5"/>
          <c:tx>
            <c:v>4*control</c:v>
          </c:tx>
          <c:spPr>
            <a:ln w="2540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Milbrandt_large!$T$3:$T$21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Milbrandt_large!$Z$3:$Z$21</c:f>
              <c:numCache>
                <c:formatCode>General</c:formatCode>
                <c:ptCount val="19"/>
                <c:pt idx="0">
                  <c:v>0</c:v>
                </c:pt>
                <c:pt idx="1">
                  <c:v>7.504035</c:v>
                </c:pt>
                <c:pt idx="2">
                  <c:v>24.266259999999999</c:v>
                </c:pt>
                <c:pt idx="3">
                  <c:v>31.583020000000001</c:v>
                </c:pt>
                <c:pt idx="4">
                  <c:v>39.619289999999999</c:v>
                </c:pt>
                <c:pt idx="5">
                  <c:v>43.222200000000001</c:v>
                </c:pt>
                <c:pt idx="6">
                  <c:v>47.12368</c:v>
                </c:pt>
                <c:pt idx="7">
                  <c:v>47.521320000000003</c:v>
                </c:pt>
                <c:pt idx="8">
                  <c:v>46.41854</c:v>
                </c:pt>
                <c:pt idx="9">
                  <c:v>49.832030000000003</c:v>
                </c:pt>
                <c:pt idx="10">
                  <c:v>46.457369999999997</c:v>
                </c:pt>
                <c:pt idx="11">
                  <c:v>48.968330000000002</c:v>
                </c:pt>
                <c:pt idx="12">
                  <c:v>50.845050000000001</c:v>
                </c:pt>
                <c:pt idx="13">
                  <c:v>49.156590000000001</c:v>
                </c:pt>
                <c:pt idx="14">
                  <c:v>46.789720000000003</c:v>
                </c:pt>
                <c:pt idx="15">
                  <c:v>49.221769999999999</c:v>
                </c:pt>
                <c:pt idx="16">
                  <c:v>47.437899999999999</c:v>
                </c:pt>
                <c:pt idx="17">
                  <c:v>44.554560000000002</c:v>
                </c:pt>
                <c:pt idx="18">
                  <c:v>44.605069999999998</c:v>
                </c:pt>
              </c:numCache>
            </c:numRef>
          </c:val>
          <c:smooth val="0"/>
        </c:ser>
        <c:ser>
          <c:idx val="6"/>
          <c:order val="6"/>
          <c:tx>
            <c:v>5*control</c:v>
          </c:tx>
          <c:spPr>
            <a:ln w="25400">
              <a:solidFill>
                <a:srgbClr val="FB05FB"/>
              </a:solidFill>
            </a:ln>
          </c:spPr>
          <c:marker>
            <c:symbol val="none"/>
          </c:marker>
          <c:cat>
            <c:numRef>
              <c:f>Milbrandt_large!$T$3:$T$21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Milbrandt_large!$AA$3:$AA$21</c:f>
              <c:numCache>
                <c:formatCode>General</c:formatCode>
                <c:ptCount val="19"/>
                <c:pt idx="0">
                  <c:v>0</c:v>
                </c:pt>
                <c:pt idx="1">
                  <c:v>7.5041200000000003</c:v>
                </c:pt>
                <c:pt idx="2">
                  <c:v>24.26688</c:v>
                </c:pt>
                <c:pt idx="3">
                  <c:v>31.567620000000002</c:v>
                </c:pt>
                <c:pt idx="4">
                  <c:v>39.637839999999997</c:v>
                </c:pt>
                <c:pt idx="5">
                  <c:v>43.034660000000002</c:v>
                </c:pt>
                <c:pt idx="6">
                  <c:v>46.902729999999998</c:v>
                </c:pt>
                <c:pt idx="7">
                  <c:v>47.621009999999998</c:v>
                </c:pt>
                <c:pt idx="8">
                  <c:v>46.477589999999999</c:v>
                </c:pt>
                <c:pt idx="9">
                  <c:v>49.908169999999998</c:v>
                </c:pt>
                <c:pt idx="10">
                  <c:v>46.549579999999999</c:v>
                </c:pt>
                <c:pt idx="11">
                  <c:v>49.833939999999998</c:v>
                </c:pt>
                <c:pt idx="12">
                  <c:v>50.484780000000001</c:v>
                </c:pt>
                <c:pt idx="13">
                  <c:v>46.988079999999997</c:v>
                </c:pt>
                <c:pt idx="14">
                  <c:v>47.330060000000003</c:v>
                </c:pt>
                <c:pt idx="15">
                  <c:v>45.54468</c:v>
                </c:pt>
                <c:pt idx="16">
                  <c:v>47.139020000000002</c:v>
                </c:pt>
                <c:pt idx="17">
                  <c:v>45.540039999999998</c:v>
                </c:pt>
                <c:pt idx="18">
                  <c:v>45.795250000000003</c:v>
                </c:pt>
              </c:numCache>
            </c:numRef>
          </c:val>
          <c:smooth val="0"/>
        </c:ser>
        <c:ser>
          <c:idx val="7"/>
          <c:order val="7"/>
          <c:tx>
            <c:v>6*control</c:v>
          </c:tx>
          <c:spPr>
            <a:ln w="254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Milbrandt_large!$T$3:$T$21</c:f>
              <c:numCache>
                <c:formatCode>h:mm</c:formatCode>
                <c:ptCount val="19"/>
                <c:pt idx="0">
                  <c:v>0</c:v>
                </c:pt>
                <c:pt idx="1">
                  <c:v>6.9444444444444441E-3</c:v>
                </c:pt>
                <c:pt idx="2">
                  <c:v>1.38888888888889E-2</c:v>
                </c:pt>
                <c:pt idx="3">
                  <c:v>2.0833333333333301E-2</c:v>
                </c:pt>
                <c:pt idx="4">
                  <c:v>2.7777777777777801E-2</c:v>
                </c:pt>
                <c:pt idx="5">
                  <c:v>3.4722222222222203E-2</c:v>
                </c:pt>
                <c:pt idx="6">
                  <c:v>4.1666666666666699E-2</c:v>
                </c:pt>
                <c:pt idx="7">
                  <c:v>4.8611111111111098E-2</c:v>
                </c:pt>
                <c:pt idx="8">
                  <c:v>5.5555555555555601E-2</c:v>
                </c:pt>
                <c:pt idx="9">
                  <c:v>6.25E-2</c:v>
                </c:pt>
                <c:pt idx="10">
                  <c:v>6.9444444444444406E-2</c:v>
                </c:pt>
                <c:pt idx="11">
                  <c:v>7.6388888888888895E-2</c:v>
                </c:pt>
                <c:pt idx="12">
                  <c:v>8.3333333333333301E-2</c:v>
                </c:pt>
                <c:pt idx="13">
                  <c:v>9.0277777777777804E-2</c:v>
                </c:pt>
                <c:pt idx="14">
                  <c:v>9.7222222222222196E-2</c:v>
                </c:pt>
                <c:pt idx="15">
                  <c:v>0.104166666666667</c:v>
                </c:pt>
                <c:pt idx="16">
                  <c:v>0.11111111111111099</c:v>
                </c:pt>
                <c:pt idx="17">
                  <c:v>0.118055555555556</c:v>
                </c:pt>
                <c:pt idx="18">
                  <c:v>0.125</c:v>
                </c:pt>
              </c:numCache>
            </c:numRef>
          </c:cat>
          <c:val>
            <c:numRef>
              <c:f>Milbrandt_large!$AB$3:$AB$21</c:f>
              <c:numCache>
                <c:formatCode>General</c:formatCode>
                <c:ptCount val="19"/>
                <c:pt idx="0">
                  <c:v>0</c:v>
                </c:pt>
                <c:pt idx="1">
                  <c:v>7.5040899999999997</c:v>
                </c:pt>
                <c:pt idx="2">
                  <c:v>24.269010000000002</c:v>
                </c:pt>
                <c:pt idx="3">
                  <c:v>31.595479999999998</c:v>
                </c:pt>
                <c:pt idx="4">
                  <c:v>39.628619999999998</c:v>
                </c:pt>
                <c:pt idx="5">
                  <c:v>42.979799999999997</c:v>
                </c:pt>
                <c:pt idx="6">
                  <c:v>47.005130000000001</c:v>
                </c:pt>
                <c:pt idx="7">
                  <c:v>47.398850000000003</c:v>
                </c:pt>
                <c:pt idx="8">
                  <c:v>46.486280000000001</c:v>
                </c:pt>
                <c:pt idx="9">
                  <c:v>50.02899</c:v>
                </c:pt>
                <c:pt idx="10">
                  <c:v>46.670020000000001</c:v>
                </c:pt>
                <c:pt idx="11">
                  <c:v>49.80021</c:v>
                </c:pt>
                <c:pt idx="12">
                  <c:v>50.567540000000001</c:v>
                </c:pt>
                <c:pt idx="13">
                  <c:v>46.911299999999997</c:v>
                </c:pt>
                <c:pt idx="14">
                  <c:v>46.112920000000003</c:v>
                </c:pt>
                <c:pt idx="15">
                  <c:v>46.343559999999997</c:v>
                </c:pt>
                <c:pt idx="16">
                  <c:v>44.831389999999999</c:v>
                </c:pt>
                <c:pt idx="17">
                  <c:v>44.059109999999997</c:v>
                </c:pt>
                <c:pt idx="18">
                  <c:v>46.012549999999997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82592"/>
        <c:axId val="125424128"/>
      </c:lineChart>
      <c:lineChart>
        <c:grouping val="standard"/>
        <c:varyColors val="0"/>
        <c:ser>
          <c:idx val="8"/>
          <c:order val="8"/>
          <c:tx>
            <c:v>0.2*control</c:v>
          </c:tx>
          <c:spPr>
            <a:ln w="25400">
              <a:solidFill>
                <a:srgbClr val="1F24ED"/>
              </a:solidFill>
              <a:prstDash val="sysDash"/>
            </a:ln>
          </c:spPr>
          <c:marker>
            <c:symbol val="none"/>
          </c:marker>
          <c:val>
            <c:numRef>
              <c:f>Milbrandt_large!$U$25:$U$43</c:f>
              <c:numCache>
                <c:formatCode>General</c:formatCode>
                <c:ptCount val="19"/>
                <c:pt idx="0">
                  <c:v>0</c:v>
                </c:pt>
                <c:pt idx="1">
                  <c:v>-1.800727</c:v>
                </c:pt>
                <c:pt idx="2">
                  <c:v>-6.5061859999999996</c:v>
                </c:pt>
                <c:pt idx="3">
                  <c:v>-8.7685840000000006</c:v>
                </c:pt>
                <c:pt idx="4">
                  <c:v>-14.223649999999999</c:v>
                </c:pt>
                <c:pt idx="5">
                  <c:v>-18.69848</c:v>
                </c:pt>
                <c:pt idx="6">
                  <c:v>-24.106190000000002</c:v>
                </c:pt>
                <c:pt idx="7">
                  <c:v>-25.036470000000001</c:v>
                </c:pt>
                <c:pt idx="8">
                  <c:v>-24.798760000000001</c:v>
                </c:pt>
                <c:pt idx="9">
                  <c:v>-24.941479999999999</c:v>
                </c:pt>
                <c:pt idx="10">
                  <c:v>-25.04692</c:v>
                </c:pt>
                <c:pt idx="11">
                  <c:v>-26.613230000000001</c:v>
                </c:pt>
                <c:pt idx="12">
                  <c:v>-23.735980000000001</c:v>
                </c:pt>
                <c:pt idx="13">
                  <c:v>-22.12311</c:v>
                </c:pt>
                <c:pt idx="14">
                  <c:v>-17.118390000000002</c:v>
                </c:pt>
                <c:pt idx="15">
                  <c:v>-16.09308</c:v>
                </c:pt>
                <c:pt idx="16">
                  <c:v>-19.307559999999999</c:v>
                </c:pt>
                <c:pt idx="17">
                  <c:v>-16.956299999999999</c:v>
                </c:pt>
                <c:pt idx="18">
                  <c:v>-15.70138</c:v>
                </c:pt>
              </c:numCache>
            </c:numRef>
          </c:val>
          <c:smooth val="0"/>
        </c:ser>
        <c:ser>
          <c:idx val="9"/>
          <c:order val="9"/>
          <c:tx>
            <c:v>0.5*control</c:v>
          </c:tx>
          <c:spPr>
            <a:ln w="25400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Milbrandt_large!$V$25:$V$43</c:f>
              <c:numCache>
                <c:formatCode>General</c:formatCode>
                <c:ptCount val="19"/>
                <c:pt idx="0">
                  <c:v>0</c:v>
                </c:pt>
                <c:pt idx="1">
                  <c:v>-1.7997749999999999</c:v>
                </c:pt>
                <c:pt idx="2">
                  <c:v>-6.6199149999999998</c:v>
                </c:pt>
                <c:pt idx="3">
                  <c:v>-8.4222160000000006</c:v>
                </c:pt>
                <c:pt idx="4">
                  <c:v>-14.451079999999999</c:v>
                </c:pt>
                <c:pt idx="5">
                  <c:v>-18.749849999999999</c:v>
                </c:pt>
                <c:pt idx="6">
                  <c:v>-22.163430000000002</c:v>
                </c:pt>
                <c:pt idx="7">
                  <c:v>-24.372720000000001</c:v>
                </c:pt>
                <c:pt idx="8">
                  <c:v>-23.73967</c:v>
                </c:pt>
                <c:pt idx="9">
                  <c:v>-23.544149999999998</c:v>
                </c:pt>
                <c:pt idx="10">
                  <c:v>-23.508230000000001</c:v>
                </c:pt>
                <c:pt idx="11">
                  <c:v>-24.413239999999998</c:v>
                </c:pt>
                <c:pt idx="12">
                  <c:v>-21.03021</c:v>
                </c:pt>
                <c:pt idx="13">
                  <c:v>-20.677959999999999</c:v>
                </c:pt>
                <c:pt idx="14">
                  <c:v>-20.218900000000001</c:v>
                </c:pt>
                <c:pt idx="15">
                  <c:v>-20.147870000000001</c:v>
                </c:pt>
                <c:pt idx="16">
                  <c:v>-16.922409999999999</c:v>
                </c:pt>
                <c:pt idx="17">
                  <c:v>-18.83268</c:v>
                </c:pt>
                <c:pt idx="18">
                  <c:v>-15.10338</c:v>
                </c:pt>
              </c:numCache>
            </c:numRef>
          </c:val>
          <c:smooth val="0"/>
        </c:ser>
        <c:ser>
          <c:idx val="10"/>
          <c:order val="10"/>
          <c:tx>
            <c:v>control</c:v>
          </c:tx>
          <c:spPr>
            <a:ln w="25400">
              <a:solidFill>
                <a:srgbClr val="00B050"/>
              </a:solidFill>
              <a:prstDash val="sysDash"/>
            </a:ln>
          </c:spPr>
          <c:marker>
            <c:symbol val="none"/>
          </c:marker>
          <c:val>
            <c:numRef>
              <c:f>Milbrandt_large!$W$25:$W$43</c:f>
              <c:numCache>
                <c:formatCode>General</c:formatCode>
                <c:ptCount val="19"/>
                <c:pt idx="0">
                  <c:v>0</c:v>
                </c:pt>
                <c:pt idx="1">
                  <c:v>-1.7996970000000001</c:v>
                </c:pt>
                <c:pt idx="2">
                  <c:v>-7.1528859999999996</c:v>
                </c:pt>
                <c:pt idx="3">
                  <c:v>-6.9438820000000003</c:v>
                </c:pt>
                <c:pt idx="4">
                  <c:v>-12.882009999999999</c:v>
                </c:pt>
                <c:pt idx="5">
                  <c:v>-16.027280000000001</c:v>
                </c:pt>
                <c:pt idx="6">
                  <c:v>-19.12697</c:v>
                </c:pt>
                <c:pt idx="7">
                  <c:v>-22.46622</c:v>
                </c:pt>
                <c:pt idx="8">
                  <c:v>-20.90241</c:v>
                </c:pt>
                <c:pt idx="9">
                  <c:v>-21.13542</c:v>
                </c:pt>
                <c:pt idx="10">
                  <c:v>-20.217580000000002</c:v>
                </c:pt>
                <c:pt idx="11">
                  <c:v>-20.923559999999998</c:v>
                </c:pt>
                <c:pt idx="12">
                  <c:v>-20.764669999999999</c:v>
                </c:pt>
                <c:pt idx="13">
                  <c:v>-20.458179999999999</c:v>
                </c:pt>
                <c:pt idx="14">
                  <c:v>-20.355879999999999</c:v>
                </c:pt>
                <c:pt idx="15">
                  <c:v>-18.382919999999999</c:v>
                </c:pt>
                <c:pt idx="16">
                  <c:v>-17.294979999999999</c:v>
                </c:pt>
                <c:pt idx="17">
                  <c:v>-16.44922</c:v>
                </c:pt>
                <c:pt idx="18">
                  <c:v>-17.743569999999998</c:v>
                </c:pt>
              </c:numCache>
            </c:numRef>
          </c:val>
          <c:smooth val="0"/>
        </c:ser>
        <c:ser>
          <c:idx val="11"/>
          <c:order val="11"/>
          <c:tx>
            <c:v>2*control</c:v>
          </c:tx>
          <c:spPr>
            <a:ln w="25400">
              <a:solidFill>
                <a:srgbClr val="92D050"/>
              </a:solidFill>
              <a:prstDash val="sysDash"/>
            </a:ln>
          </c:spPr>
          <c:marker>
            <c:symbol val="none"/>
          </c:marker>
          <c:val>
            <c:numRef>
              <c:f>Milbrandt_large!$X$25:$X$43</c:f>
              <c:numCache>
                <c:formatCode>General</c:formatCode>
                <c:ptCount val="19"/>
                <c:pt idx="0">
                  <c:v>0</c:v>
                </c:pt>
                <c:pt idx="1">
                  <c:v>-1.7996909999999999</c:v>
                </c:pt>
                <c:pt idx="2">
                  <c:v>-8.4693810000000003</c:v>
                </c:pt>
                <c:pt idx="3">
                  <c:v>-6.3591559999999996</c:v>
                </c:pt>
                <c:pt idx="4">
                  <c:v>-12.09925</c:v>
                </c:pt>
                <c:pt idx="5">
                  <c:v>-12.158620000000001</c:v>
                </c:pt>
                <c:pt idx="6">
                  <c:v>-16.797910000000002</c:v>
                </c:pt>
                <c:pt idx="7">
                  <c:v>-18.904900000000001</c:v>
                </c:pt>
                <c:pt idx="8">
                  <c:v>-18.408740000000002</c:v>
                </c:pt>
                <c:pt idx="9">
                  <c:v>-18.661300000000001</c:v>
                </c:pt>
                <c:pt idx="10">
                  <c:v>-19.359459999999999</c:v>
                </c:pt>
                <c:pt idx="11">
                  <c:v>-20.127359999999999</c:v>
                </c:pt>
                <c:pt idx="12">
                  <c:v>-19.56221</c:v>
                </c:pt>
                <c:pt idx="13">
                  <c:v>-19.083300000000001</c:v>
                </c:pt>
                <c:pt idx="14">
                  <c:v>-19.1477</c:v>
                </c:pt>
                <c:pt idx="15">
                  <c:v>-14.414400000000001</c:v>
                </c:pt>
                <c:pt idx="16">
                  <c:v>-18.050360000000001</c:v>
                </c:pt>
                <c:pt idx="17">
                  <c:v>-16.95561</c:v>
                </c:pt>
                <c:pt idx="18">
                  <c:v>-15.89973</c:v>
                </c:pt>
              </c:numCache>
            </c:numRef>
          </c:val>
          <c:smooth val="0"/>
        </c:ser>
        <c:ser>
          <c:idx val="12"/>
          <c:order val="12"/>
          <c:tx>
            <c:v>3*control</c:v>
          </c:tx>
          <c:spPr>
            <a:ln w="25400">
              <a:solidFill>
                <a:srgbClr val="FFFF00"/>
              </a:solidFill>
              <a:prstDash val="sysDash"/>
            </a:ln>
          </c:spPr>
          <c:marker>
            <c:symbol val="none"/>
          </c:marker>
          <c:val>
            <c:numRef>
              <c:f>Milbrandt_large!$Y$25:$Y$43</c:f>
              <c:numCache>
                <c:formatCode>General</c:formatCode>
                <c:ptCount val="19"/>
                <c:pt idx="0">
                  <c:v>0</c:v>
                </c:pt>
                <c:pt idx="1">
                  <c:v>-1.7997650000000001</c:v>
                </c:pt>
                <c:pt idx="2">
                  <c:v>-8.6324159999999992</c:v>
                </c:pt>
                <c:pt idx="3">
                  <c:v>-5.8539519999999996</c:v>
                </c:pt>
                <c:pt idx="4">
                  <c:v>-10.91009</c:v>
                </c:pt>
                <c:pt idx="5">
                  <c:v>-11.784179999999999</c:v>
                </c:pt>
                <c:pt idx="6">
                  <c:v>-17.11891</c:v>
                </c:pt>
                <c:pt idx="7">
                  <c:v>-17.212199999999999</c:v>
                </c:pt>
                <c:pt idx="8">
                  <c:v>-18.211020000000001</c:v>
                </c:pt>
                <c:pt idx="9">
                  <c:v>-17.559709999999999</c:v>
                </c:pt>
                <c:pt idx="10">
                  <c:v>-18.000360000000001</c:v>
                </c:pt>
                <c:pt idx="11">
                  <c:v>-18.929469999999998</c:v>
                </c:pt>
                <c:pt idx="12">
                  <c:v>-18.9177</c:v>
                </c:pt>
                <c:pt idx="13">
                  <c:v>-17.334980000000002</c:v>
                </c:pt>
                <c:pt idx="14">
                  <c:v>-17.120920000000002</c:v>
                </c:pt>
                <c:pt idx="15">
                  <c:v>-15.784280000000001</c:v>
                </c:pt>
                <c:pt idx="16">
                  <c:v>-20.110659999999999</c:v>
                </c:pt>
                <c:pt idx="17">
                  <c:v>-19.812329999999999</c:v>
                </c:pt>
                <c:pt idx="18">
                  <c:v>-20.335159999999998</c:v>
                </c:pt>
              </c:numCache>
            </c:numRef>
          </c:val>
          <c:smooth val="0"/>
        </c:ser>
        <c:ser>
          <c:idx val="13"/>
          <c:order val="13"/>
          <c:tx>
            <c:v>4*control</c:v>
          </c:tx>
          <c:spPr>
            <a:ln w="25400">
              <a:solidFill>
                <a:srgbClr val="FFC000"/>
              </a:solidFill>
              <a:prstDash val="sysDash"/>
            </a:ln>
          </c:spPr>
          <c:marker>
            <c:symbol val="none"/>
          </c:marker>
          <c:val>
            <c:numRef>
              <c:f>Milbrandt_large!$Z$25:$Z$43</c:f>
              <c:numCache>
                <c:formatCode>General</c:formatCode>
                <c:ptCount val="19"/>
                <c:pt idx="0">
                  <c:v>0</c:v>
                </c:pt>
                <c:pt idx="1">
                  <c:v>-1.799744</c:v>
                </c:pt>
                <c:pt idx="2">
                  <c:v>-8.6380800000000004</c:v>
                </c:pt>
                <c:pt idx="3">
                  <c:v>-5.8662169999999998</c:v>
                </c:pt>
                <c:pt idx="4">
                  <c:v>-10.375920000000001</c:v>
                </c:pt>
                <c:pt idx="5">
                  <c:v>-12.096399999999999</c:v>
                </c:pt>
                <c:pt idx="6">
                  <c:v>-15.231120000000001</c:v>
                </c:pt>
                <c:pt idx="7">
                  <c:v>-16.285769999999999</c:v>
                </c:pt>
                <c:pt idx="8">
                  <c:v>-17.64921</c:v>
                </c:pt>
                <c:pt idx="9">
                  <c:v>-17.187390000000001</c:v>
                </c:pt>
                <c:pt idx="10">
                  <c:v>-18.409739999999999</c:v>
                </c:pt>
                <c:pt idx="11">
                  <c:v>-19.202929999999999</c:v>
                </c:pt>
                <c:pt idx="12">
                  <c:v>-19.21611</c:v>
                </c:pt>
                <c:pt idx="13">
                  <c:v>-18.039110000000001</c:v>
                </c:pt>
                <c:pt idx="14">
                  <c:v>-18.917760000000001</c:v>
                </c:pt>
                <c:pt idx="15">
                  <c:v>-19.781400000000001</c:v>
                </c:pt>
                <c:pt idx="16">
                  <c:v>-17.807369999999999</c:v>
                </c:pt>
                <c:pt idx="17">
                  <c:v>-18.051380000000002</c:v>
                </c:pt>
                <c:pt idx="18">
                  <c:v>-18.242899999999999</c:v>
                </c:pt>
              </c:numCache>
            </c:numRef>
          </c:val>
          <c:smooth val="0"/>
        </c:ser>
        <c:ser>
          <c:idx val="14"/>
          <c:order val="14"/>
          <c:tx>
            <c:v>5*control</c:v>
          </c:tx>
          <c:spPr>
            <a:ln w="25400">
              <a:solidFill>
                <a:srgbClr val="FB05FB"/>
              </a:solidFill>
              <a:prstDash val="sysDash"/>
            </a:ln>
          </c:spPr>
          <c:marker>
            <c:symbol val="none"/>
          </c:marker>
          <c:val>
            <c:numRef>
              <c:f>Milbrandt_large!$AA$25:$AA$43</c:f>
              <c:numCache>
                <c:formatCode>General</c:formatCode>
                <c:ptCount val="19"/>
                <c:pt idx="0">
                  <c:v>0</c:v>
                </c:pt>
                <c:pt idx="1">
                  <c:v>-1.799755</c:v>
                </c:pt>
                <c:pt idx="2">
                  <c:v>-8.6382700000000003</c:v>
                </c:pt>
                <c:pt idx="3">
                  <c:v>-5.8768710000000004</c:v>
                </c:pt>
                <c:pt idx="4">
                  <c:v>-10.523149999999999</c:v>
                </c:pt>
                <c:pt idx="5">
                  <c:v>-12.24823</c:v>
                </c:pt>
                <c:pt idx="6">
                  <c:v>-15.20426</c:v>
                </c:pt>
                <c:pt idx="7">
                  <c:v>-16.24662</c:v>
                </c:pt>
                <c:pt idx="8">
                  <c:v>-17.817270000000001</c:v>
                </c:pt>
                <c:pt idx="9">
                  <c:v>-17.12011</c:v>
                </c:pt>
                <c:pt idx="10">
                  <c:v>-17.717880000000001</c:v>
                </c:pt>
                <c:pt idx="11">
                  <c:v>-19.104299999999999</c:v>
                </c:pt>
                <c:pt idx="12">
                  <c:v>-18.454730000000001</c:v>
                </c:pt>
                <c:pt idx="13">
                  <c:v>-18.309560000000001</c:v>
                </c:pt>
                <c:pt idx="14">
                  <c:v>-18.708870000000001</c:v>
                </c:pt>
                <c:pt idx="15">
                  <c:v>-17.84714</c:v>
                </c:pt>
                <c:pt idx="16">
                  <c:v>-17.834510000000002</c:v>
                </c:pt>
                <c:pt idx="17">
                  <c:v>-15.047499999999999</c:v>
                </c:pt>
                <c:pt idx="18">
                  <c:v>-19.050149999999999</c:v>
                </c:pt>
              </c:numCache>
            </c:numRef>
          </c:val>
          <c:smooth val="0"/>
        </c:ser>
        <c:ser>
          <c:idx val="15"/>
          <c:order val="15"/>
          <c:tx>
            <c:v>6*control</c:v>
          </c:tx>
          <c:spPr>
            <a:ln w="25400">
              <a:solidFill>
                <a:srgbClr val="FF0000"/>
              </a:solidFill>
              <a:prstDash val="sysDash"/>
            </a:ln>
          </c:spPr>
          <c:marker>
            <c:symbol val="none"/>
          </c:marker>
          <c:val>
            <c:numRef>
              <c:f>Milbrandt_large!$AB$25:$AB$43</c:f>
              <c:numCache>
                <c:formatCode>General</c:formatCode>
                <c:ptCount val="19"/>
                <c:pt idx="0">
                  <c:v>0</c:v>
                </c:pt>
                <c:pt idx="1">
                  <c:v>-1.799752</c:v>
                </c:pt>
                <c:pt idx="2">
                  <c:v>-8.6386520000000004</c:v>
                </c:pt>
                <c:pt idx="3">
                  <c:v>-5.8986010000000002</c:v>
                </c:pt>
                <c:pt idx="4">
                  <c:v>-10.56368</c:v>
                </c:pt>
                <c:pt idx="5">
                  <c:v>-12.113149999999999</c:v>
                </c:pt>
                <c:pt idx="6">
                  <c:v>-15.091989999999999</c:v>
                </c:pt>
                <c:pt idx="7">
                  <c:v>-16.201979999999999</c:v>
                </c:pt>
                <c:pt idx="8">
                  <c:v>-17.600159999999999</c:v>
                </c:pt>
                <c:pt idx="9">
                  <c:v>-17.14865</c:v>
                </c:pt>
                <c:pt idx="10">
                  <c:v>-18.32518</c:v>
                </c:pt>
                <c:pt idx="11">
                  <c:v>-18.666920000000001</c:v>
                </c:pt>
                <c:pt idx="12">
                  <c:v>-18.082000000000001</c:v>
                </c:pt>
                <c:pt idx="13">
                  <c:v>-18.61909</c:v>
                </c:pt>
                <c:pt idx="14">
                  <c:v>-18.429200000000002</c:v>
                </c:pt>
                <c:pt idx="15">
                  <c:v>-16.85577</c:v>
                </c:pt>
                <c:pt idx="16">
                  <c:v>-17.528179999999999</c:v>
                </c:pt>
                <c:pt idx="17">
                  <c:v>-15.54297</c:v>
                </c:pt>
                <c:pt idx="18">
                  <c:v>-16.90099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5583616"/>
        <c:axId val="125424704"/>
      </c:lineChart>
      <c:catAx>
        <c:axId val="185582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/>
                  <a:t>Time</a:t>
                </a:r>
              </a:p>
            </c:rich>
          </c:tx>
          <c:layout/>
          <c:overlay val="0"/>
        </c:title>
        <c:numFmt formatCode="h:mm" sourceLinked="1"/>
        <c:majorTickMark val="none"/>
        <c:minorTickMark val="none"/>
        <c:tickLblPos val="nextTo"/>
        <c:crossAx val="125424128"/>
        <c:crosses val="autoZero"/>
        <c:auto val="1"/>
        <c:lblAlgn val="ctr"/>
        <c:lblOffset val="100"/>
        <c:noMultiLvlLbl val="0"/>
      </c:catAx>
      <c:valAx>
        <c:axId val="125424128"/>
        <c:scaling>
          <c:orientation val="minMax"/>
          <c:max val="60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b="0"/>
                  <a:t>Maximum</a:t>
                </a:r>
                <a:r>
                  <a:rPr lang="en-US" altLang="ja-JP" b="0" baseline="0"/>
                  <a:t> vertical velocity [m/s]</a:t>
                </a:r>
                <a:endParaRPr lang="ja-JP" altLang="en-US" b="0"/>
              </a:p>
            </c:rich>
          </c:tx>
          <c:layout>
            <c:manualLayout>
              <c:xMode val="edge"/>
              <c:yMode val="edge"/>
              <c:x val="0"/>
              <c:y val="0.2351000089466578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5582592"/>
        <c:crosses val="autoZero"/>
        <c:crossBetween val="between"/>
        <c:majorUnit val="5"/>
      </c:valAx>
      <c:valAx>
        <c:axId val="125424704"/>
        <c:scaling>
          <c:orientation val="minMax"/>
          <c:max val="0"/>
          <c:min val="-30"/>
        </c:scaling>
        <c:delete val="0"/>
        <c:axPos val="r"/>
        <c:numFmt formatCode="General" sourceLinked="1"/>
        <c:majorTickMark val="out"/>
        <c:minorTickMark val="none"/>
        <c:tickLblPos val="nextTo"/>
        <c:crossAx val="185583616"/>
        <c:crosses val="max"/>
        <c:crossBetween val="between"/>
        <c:majorUnit val="2.5"/>
      </c:valAx>
      <c:catAx>
        <c:axId val="185583616"/>
        <c:scaling>
          <c:orientation val="minMax"/>
        </c:scaling>
        <c:delete val="1"/>
        <c:axPos val="b"/>
        <c:majorTickMark val="out"/>
        <c:minorTickMark val="none"/>
        <c:tickLblPos val="nextTo"/>
        <c:crossAx val="12542470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85571952749890878"/>
          <c:y val="0.15002332722836606"/>
          <c:w val="0.13052290275827935"/>
          <c:h val="0.6310106611488655"/>
        </c:manualLayout>
      </c:layout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sz="1600" dirty="0"/>
              <a:t>Control</a:t>
            </a:r>
            <a:r>
              <a:rPr lang="en-US" altLang="ja-JP" sz="1600" baseline="0" dirty="0"/>
              <a:t> runs</a:t>
            </a:r>
            <a:endParaRPr lang="ja-JP" altLang="en-US" sz="1600" dirty="0"/>
          </a:p>
        </c:rich>
      </c:tx>
      <c:layout>
        <c:manualLayout>
          <c:xMode val="edge"/>
          <c:yMode val="edge"/>
          <c:x val="0.35108842449525923"/>
          <c:y val="6.030446632921489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frozen</c:v>
          </c:tx>
          <c:invertIfNegative val="0"/>
          <c:cat>
            <c:strRef>
              <c:f>Sheet1!$G$2:$G$5</c:f>
              <c:strCache>
                <c:ptCount val="4"/>
                <c:pt idx="0">
                  <c:v>0.2*control</c:v>
                </c:pt>
                <c:pt idx="1">
                  <c:v>control</c:v>
                </c:pt>
                <c:pt idx="2">
                  <c:v>3*control</c:v>
                </c:pt>
                <c:pt idx="3">
                  <c:v>6*control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3.4515440000000001E-2</c:v>
                </c:pt>
                <c:pt idx="1">
                  <c:v>3.9986819999999999E-2</c:v>
                </c:pt>
                <c:pt idx="2">
                  <c:v>3.5361240000000002E-2</c:v>
                </c:pt>
                <c:pt idx="3">
                  <c:v>2.982831E-2</c:v>
                </c:pt>
              </c:numCache>
            </c:numRef>
          </c:val>
        </c:ser>
        <c:ser>
          <c:idx val="1"/>
          <c:order val="1"/>
          <c:tx>
            <c:v>liquid</c:v>
          </c:tx>
          <c:invertIfNegative val="0"/>
          <c:cat>
            <c:strRef>
              <c:f>Sheet1!$G$2:$G$5</c:f>
              <c:strCache>
                <c:ptCount val="4"/>
                <c:pt idx="0">
                  <c:v>0.2*control</c:v>
                </c:pt>
                <c:pt idx="1">
                  <c:v>control</c:v>
                </c:pt>
                <c:pt idx="2">
                  <c:v>3*control</c:v>
                </c:pt>
                <c:pt idx="3">
                  <c:v>6*control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2.08924756</c:v>
                </c:pt>
                <c:pt idx="1">
                  <c:v>1.14076818</c:v>
                </c:pt>
                <c:pt idx="2">
                  <c:v>0.50981816000000002</c:v>
                </c:pt>
                <c:pt idx="3">
                  <c:v>0.40858618999999996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87109888"/>
        <c:axId val="188736640"/>
      </c:barChart>
      <c:catAx>
        <c:axId val="1871098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CCN</a:t>
                </a:r>
                <a:r>
                  <a:rPr lang="en-US" altLang="ja-JP" baseline="0"/>
                  <a:t> concentration</a:t>
                </a:r>
                <a:endParaRPr lang="ja-JP" alt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88736640"/>
        <c:crosses val="autoZero"/>
        <c:auto val="1"/>
        <c:lblAlgn val="ctr"/>
        <c:lblOffset val="100"/>
        <c:noMultiLvlLbl val="0"/>
      </c:catAx>
      <c:valAx>
        <c:axId val="18873664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Accumulated</a:t>
                </a:r>
                <a:r>
                  <a:rPr lang="en-US" altLang="ja-JP" baseline="0"/>
                  <a:t> precipitation</a:t>
                </a:r>
                <a:endParaRPr lang="ja-JP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10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sz="1600" dirty="0" smtClean="0"/>
              <a:t>(</a:t>
            </a:r>
            <a:r>
              <a:rPr lang="en-US" altLang="ja-JP" sz="1600" dirty="0" err="1" smtClean="0"/>
              <a:t>i</a:t>
            </a:r>
            <a:r>
              <a:rPr lang="en-US" altLang="ja-JP" sz="1600" dirty="0" smtClean="0"/>
              <a:t>) No</a:t>
            </a:r>
            <a:r>
              <a:rPr lang="en-US" altLang="ja-JP" sz="1600" baseline="0" dirty="0" smtClean="0"/>
              <a:t> </a:t>
            </a:r>
            <a:r>
              <a:rPr lang="en-US" altLang="ja-JP" sz="1600" baseline="0" dirty="0"/>
              <a:t>Melting of hail</a:t>
            </a:r>
            <a:endParaRPr lang="ja-JP" altLang="en-US" sz="1600" dirty="0"/>
          </a:p>
        </c:rich>
      </c:tx>
      <c:layout>
        <c:manualLayout>
          <c:xMode val="edge"/>
          <c:yMode val="edge"/>
          <c:x val="0.29176584614616663"/>
          <c:y val="6.0304466329214899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frozen</c:v>
          </c:tx>
          <c:invertIfNegative val="0"/>
          <c:cat>
            <c:strRef>
              <c:f>Sheet1!$G$2:$G$5</c:f>
              <c:strCache>
                <c:ptCount val="4"/>
                <c:pt idx="0">
                  <c:v>0.2*control</c:v>
                </c:pt>
                <c:pt idx="1">
                  <c:v>control</c:v>
                </c:pt>
                <c:pt idx="2">
                  <c:v>3*control</c:v>
                </c:pt>
                <c:pt idx="3">
                  <c:v>6*control</c:v>
                </c:pt>
              </c:strCache>
            </c:strRef>
          </c:cat>
          <c:val>
            <c:numRef>
              <c:f>Sheet1!$J$3:$J$6</c:f>
              <c:numCache>
                <c:formatCode>General</c:formatCode>
                <c:ptCount val="4"/>
                <c:pt idx="0">
                  <c:v>4.0290619999999999E-2</c:v>
                </c:pt>
                <c:pt idx="1">
                  <c:v>4.5249350000000001E-2</c:v>
                </c:pt>
                <c:pt idx="2">
                  <c:v>4.0067039999999998E-2</c:v>
                </c:pt>
                <c:pt idx="3">
                  <c:v>3.5545519999999997E-2</c:v>
                </c:pt>
              </c:numCache>
            </c:numRef>
          </c:val>
        </c:ser>
        <c:ser>
          <c:idx val="1"/>
          <c:order val="1"/>
          <c:tx>
            <c:v>liquid</c:v>
          </c:tx>
          <c:invertIfNegative val="0"/>
          <c:cat>
            <c:strRef>
              <c:f>Sheet1!$G$2:$G$5</c:f>
              <c:strCache>
                <c:ptCount val="4"/>
                <c:pt idx="0">
                  <c:v>0.2*control</c:v>
                </c:pt>
                <c:pt idx="1">
                  <c:v>control</c:v>
                </c:pt>
                <c:pt idx="2">
                  <c:v>3*control</c:v>
                </c:pt>
                <c:pt idx="3">
                  <c:v>6*control</c:v>
                </c:pt>
              </c:strCache>
            </c:strRef>
          </c:cat>
          <c:val>
            <c:numRef>
              <c:f>Sheet1!$K$3:$K$6</c:f>
              <c:numCache>
                <c:formatCode>General</c:formatCode>
                <c:ptCount val="4"/>
                <c:pt idx="0">
                  <c:v>2.0713803799999999</c:v>
                </c:pt>
                <c:pt idx="1">
                  <c:v>1.1080576500000001</c:v>
                </c:pt>
                <c:pt idx="2">
                  <c:v>0.53115445999999999</c:v>
                </c:pt>
                <c:pt idx="3">
                  <c:v>0.42220047999999999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94300416"/>
        <c:axId val="188738368"/>
      </c:barChart>
      <c:catAx>
        <c:axId val="1943004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CCN</a:t>
                </a:r>
                <a:r>
                  <a:rPr lang="en-US" altLang="ja-JP" baseline="0"/>
                  <a:t> concentration</a:t>
                </a:r>
                <a:endParaRPr lang="ja-JP" altLang="en-US"/>
              </a:p>
            </c:rich>
          </c:tx>
          <c:layout/>
          <c:overlay val="0"/>
        </c:title>
        <c:majorTickMark val="none"/>
        <c:minorTickMark val="none"/>
        <c:tickLblPos val="nextTo"/>
        <c:crossAx val="188738368"/>
        <c:crosses val="autoZero"/>
        <c:auto val="1"/>
        <c:lblAlgn val="ctr"/>
        <c:lblOffset val="100"/>
        <c:noMultiLvlLbl val="0"/>
      </c:catAx>
      <c:valAx>
        <c:axId val="18873836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Accumulated</a:t>
                </a:r>
                <a:r>
                  <a:rPr lang="en-US" altLang="ja-JP" baseline="0"/>
                  <a:t> precipitation</a:t>
                </a:r>
                <a:endParaRPr lang="ja-JP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430041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sz="1600" dirty="0" smtClean="0"/>
              <a:t>(ii) No</a:t>
            </a:r>
            <a:r>
              <a:rPr lang="en-US" altLang="ja-JP" sz="1600" baseline="0" dirty="0" smtClean="0"/>
              <a:t> </a:t>
            </a:r>
            <a:r>
              <a:rPr lang="en-US" altLang="ja-JP" sz="1600" baseline="0" dirty="0"/>
              <a:t>melting of </a:t>
            </a:r>
            <a:r>
              <a:rPr lang="en-US" altLang="ja-JP" sz="1600" baseline="0" dirty="0" err="1"/>
              <a:t>graupel</a:t>
            </a:r>
            <a:r>
              <a:rPr lang="en-US" altLang="ja-JP" sz="1600" baseline="0" dirty="0"/>
              <a:t> &amp; hail</a:t>
            </a:r>
            <a:endParaRPr lang="ja-JP" alt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frozen</c:v>
          </c:tx>
          <c:invertIfNegative val="0"/>
          <c:cat>
            <c:strRef>
              <c:f>Sheet1!$G$2:$G$5</c:f>
              <c:strCache>
                <c:ptCount val="4"/>
                <c:pt idx="0">
                  <c:v>0.2*control</c:v>
                </c:pt>
                <c:pt idx="1">
                  <c:v>control</c:v>
                </c:pt>
                <c:pt idx="2">
                  <c:v>3*control</c:v>
                </c:pt>
                <c:pt idx="3">
                  <c:v>6*control</c:v>
                </c:pt>
              </c:strCache>
            </c:strRef>
          </c:cat>
          <c:val>
            <c:numRef>
              <c:f>Sheet1!$Q$3:$Q$6</c:f>
              <c:numCache>
                <c:formatCode>General</c:formatCode>
                <c:ptCount val="4"/>
                <c:pt idx="0">
                  <c:v>1.780627</c:v>
                </c:pt>
                <c:pt idx="1">
                  <c:v>1.545642</c:v>
                </c:pt>
                <c:pt idx="2">
                  <c:v>1.137634</c:v>
                </c:pt>
                <c:pt idx="3">
                  <c:v>1.1180220000000001</c:v>
                </c:pt>
              </c:numCache>
            </c:numRef>
          </c:val>
        </c:ser>
        <c:ser>
          <c:idx val="1"/>
          <c:order val="1"/>
          <c:tx>
            <c:v>liquid</c:v>
          </c:tx>
          <c:invertIfNegative val="0"/>
          <c:cat>
            <c:strRef>
              <c:f>Sheet1!$G$2:$G$5</c:f>
              <c:strCache>
                <c:ptCount val="4"/>
                <c:pt idx="0">
                  <c:v>0.2*control</c:v>
                </c:pt>
                <c:pt idx="1">
                  <c:v>control</c:v>
                </c:pt>
                <c:pt idx="2">
                  <c:v>3*control</c:v>
                </c:pt>
                <c:pt idx="3">
                  <c:v>6*control</c:v>
                </c:pt>
              </c:strCache>
            </c:strRef>
          </c:cat>
          <c:val>
            <c:numRef>
              <c:f>Sheet1!$R$3:$R$6</c:f>
              <c:numCache>
                <c:formatCode>General</c:formatCode>
                <c:ptCount val="4"/>
                <c:pt idx="0">
                  <c:v>0.20864799999999994</c:v>
                </c:pt>
                <c:pt idx="1">
                  <c:v>0.10827999999999993</c:v>
                </c:pt>
                <c:pt idx="2">
                  <c:v>2.6329999999999965E-2</c:v>
                </c:pt>
                <c:pt idx="3">
                  <c:v>6.0999999999866716E-5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87110400"/>
        <c:axId val="188740096"/>
      </c:barChart>
      <c:catAx>
        <c:axId val="1871104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CCN</a:t>
                </a:r>
                <a:r>
                  <a:rPr lang="en-US" altLang="ja-JP" baseline="0"/>
                  <a:t> concentration</a:t>
                </a:r>
                <a:endParaRPr lang="ja-JP" altLang="en-US"/>
              </a:p>
            </c:rich>
          </c:tx>
          <c:layout/>
          <c:overlay val="0"/>
        </c:title>
        <c:majorTickMark val="none"/>
        <c:minorTickMark val="none"/>
        <c:tickLblPos val="nextTo"/>
        <c:crossAx val="188740096"/>
        <c:crosses val="autoZero"/>
        <c:auto val="1"/>
        <c:lblAlgn val="ctr"/>
        <c:lblOffset val="100"/>
        <c:noMultiLvlLbl val="0"/>
      </c:catAx>
      <c:valAx>
        <c:axId val="1887400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Accumulated</a:t>
                </a:r>
                <a:r>
                  <a:rPr lang="en-US" altLang="ja-JP" baseline="0"/>
                  <a:t> precipitation</a:t>
                </a:r>
                <a:endParaRPr lang="ja-JP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711040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ja-JP" sz="1600" dirty="0" smtClean="0"/>
              <a:t>(iii) No</a:t>
            </a:r>
            <a:r>
              <a:rPr lang="en-US" altLang="ja-JP" sz="1600" baseline="0" dirty="0" smtClean="0"/>
              <a:t> </a:t>
            </a:r>
            <a:r>
              <a:rPr lang="en-US" altLang="ja-JP" sz="1600" baseline="0" dirty="0"/>
              <a:t>melting of snow, </a:t>
            </a:r>
            <a:r>
              <a:rPr lang="en-US" altLang="ja-JP" sz="1600" baseline="0" dirty="0" err="1"/>
              <a:t>graupel</a:t>
            </a:r>
            <a:r>
              <a:rPr lang="en-US" altLang="ja-JP" sz="1600" baseline="0" dirty="0"/>
              <a:t>, &amp; hail</a:t>
            </a:r>
            <a:endParaRPr lang="ja-JP" altLang="en-US" sz="1600" dirty="0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frozen</c:v>
          </c:tx>
          <c:invertIfNegative val="0"/>
          <c:cat>
            <c:strRef>
              <c:f>Sheet1!$G$2:$G$5</c:f>
              <c:strCache>
                <c:ptCount val="4"/>
                <c:pt idx="0">
                  <c:v>0.2*control</c:v>
                </c:pt>
                <c:pt idx="1">
                  <c:v>control</c:v>
                </c:pt>
                <c:pt idx="2">
                  <c:v>3*control</c:v>
                </c:pt>
                <c:pt idx="3">
                  <c:v>6*control</c:v>
                </c:pt>
              </c:strCache>
            </c:strRef>
          </c:cat>
          <c:val>
            <c:numRef>
              <c:f>Sheet1!$W$3:$W$6</c:f>
              <c:numCache>
                <c:formatCode>General</c:formatCode>
                <c:ptCount val="4"/>
                <c:pt idx="0">
                  <c:v>1.762581</c:v>
                </c:pt>
                <c:pt idx="1">
                  <c:v>1.5684070000000001</c:v>
                </c:pt>
                <c:pt idx="2">
                  <c:v>1.150169</c:v>
                </c:pt>
                <c:pt idx="3">
                  <c:v>1.1341110000000001</c:v>
                </c:pt>
              </c:numCache>
            </c:numRef>
          </c:val>
        </c:ser>
        <c:ser>
          <c:idx val="1"/>
          <c:order val="1"/>
          <c:tx>
            <c:v>liquid</c:v>
          </c:tx>
          <c:invertIfNegative val="0"/>
          <c:cat>
            <c:strRef>
              <c:f>Sheet1!$G$2:$G$5</c:f>
              <c:strCache>
                <c:ptCount val="4"/>
                <c:pt idx="0">
                  <c:v>0.2*control</c:v>
                </c:pt>
                <c:pt idx="1">
                  <c:v>control</c:v>
                </c:pt>
                <c:pt idx="2">
                  <c:v>3*control</c:v>
                </c:pt>
                <c:pt idx="3">
                  <c:v>6*control</c:v>
                </c:pt>
              </c:strCache>
            </c:strRef>
          </c:cat>
          <c:val>
            <c:numRef>
              <c:f>Sheet1!$X$3:$X$6</c:f>
              <c:numCache>
                <c:formatCode>General</c:formatCode>
                <c:ptCount val="4"/>
                <c:pt idx="0">
                  <c:v>0.20154700000000014</c:v>
                </c:pt>
                <c:pt idx="1">
                  <c:v>0.11122999999999994</c:v>
                </c:pt>
                <c:pt idx="2">
                  <c:v>2.6944999999999997E-2</c:v>
                </c:pt>
                <c:pt idx="3">
                  <c:v>3.9999999999817959E-5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axId val="194299392"/>
        <c:axId val="188741824"/>
      </c:barChart>
      <c:catAx>
        <c:axId val="1942993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CCN</a:t>
                </a:r>
                <a:r>
                  <a:rPr lang="en-US" altLang="ja-JP" baseline="0"/>
                  <a:t> concentration</a:t>
                </a:r>
                <a:endParaRPr lang="ja-JP" altLang="en-US"/>
              </a:p>
            </c:rich>
          </c:tx>
          <c:layout/>
          <c:overlay val="0"/>
        </c:title>
        <c:majorTickMark val="none"/>
        <c:minorTickMark val="none"/>
        <c:tickLblPos val="nextTo"/>
        <c:crossAx val="188741824"/>
        <c:crosses val="autoZero"/>
        <c:auto val="1"/>
        <c:lblAlgn val="ctr"/>
        <c:lblOffset val="100"/>
        <c:noMultiLvlLbl val="0"/>
      </c:catAx>
      <c:valAx>
        <c:axId val="1887418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/>
                  <a:t>Accumulated</a:t>
                </a:r>
                <a:r>
                  <a:rPr lang="en-US" altLang="ja-JP" baseline="0"/>
                  <a:t> precipitation</a:t>
                </a:r>
                <a:endParaRPr lang="ja-JP" alt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9429939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0.16949</cdr:x>
      <cdr:y>0.48199</cdr:y>
    </cdr:from>
    <cdr:to>
      <cdr:x>0.24885</cdr:x>
      <cdr:y>0.54112</cdr:y>
    </cdr:to>
    <cdr:sp macro="" textlink="">
      <cdr:nvSpPr>
        <cdr:cNvPr id="4" name="テキスト ボックス 1"/>
        <cdr:cNvSpPr txBox="1"/>
      </cdr:nvSpPr>
      <cdr:spPr>
        <a:xfrm xmlns:a="http://schemas.openxmlformats.org/drawingml/2006/main">
          <a:off x="720080" y="1185881"/>
          <a:ext cx="337159" cy="145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/>
            <a:t>750m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0.11323</cdr:x>
      <cdr:y>0.27778</cdr:y>
    </cdr:from>
    <cdr:to>
      <cdr:x>0.19259</cdr:x>
      <cdr:y>0.33692</cdr:y>
    </cdr:to>
    <cdr:sp macro="" textlink="">
      <cdr:nvSpPr>
        <cdr:cNvPr id="6" name="テキスト ボックス 1"/>
        <cdr:cNvSpPr txBox="1"/>
      </cdr:nvSpPr>
      <cdr:spPr>
        <a:xfrm xmlns:a="http://schemas.openxmlformats.org/drawingml/2006/main">
          <a:off x="679450" y="984250"/>
          <a:ext cx="4762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/>
            <a:t>1250m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0.13559</cdr:x>
      <cdr:y>0.16963</cdr:y>
    </cdr:from>
    <cdr:to>
      <cdr:x>0.21495</cdr:x>
      <cdr:y>0.22877</cdr:y>
    </cdr:to>
    <cdr:sp macro="" textlink="">
      <cdr:nvSpPr>
        <cdr:cNvPr id="8" name="テキスト ボックス 1"/>
        <cdr:cNvSpPr txBox="1"/>
      </cdr:nvSpPr>
      <cdr:spPr>
        <a:xfrm xmlns:a="http://schemas.openxmlformats.org/drawingml/2006/main">
          <a:off x="576064" y="417352"/>
          <a:ext cx="337158" cy="14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/>
            <a:t>1750m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0.16949</cdr:x>
      <cdr:y>0.78423</cdr:y>
    </cdr:from>
    <cdr:to>
      <cdr:x>0.24886</cdr:x>
      <cdr:y>0.84337</cdr:y>
    </cdr:to>
    <cdr:sp macro="" textlink="">
      <cdr:nvSpPr>
        <cdr:cNvPr id="9" name="テキスト ボックス 1"/>
        <cdr:cNvSpPr txBox="1"/>
      </cdr:nvSpPr>
      <cdr:spPr>
        <a:xfrm xmlns:a="http://schemas.openxmlformats.org/drawingml/2006/main">
          <a:off x="720080" y="1929520"/>
          <a:ext cx="337201" cy="145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 smtClean="0"/>
            <a:t>250m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0.47458</cdr:x>
      <cdr:y>0.1989</cdr:y>
    </cdr:from>
    <cdr:to>
      <cdr:x>0.55395</cdr:x>
      <cdr:y>0.25804</cdr:y>
    </cdr:to>
    <cdr:sp macro="" textlink="">
      <cdr:nvSpPr>
        <cdr:cNvPr id="11" name="テキスト ボックス 1"/>
        <cdr:cNvSpPr txBox="1"/>
      </cdr:nvSpPr>
      <cdr:spPr>
        <a:xfrm xmlns:a="http://schemas.openxmlformats.org/drawingml/2006/main">
          <a:off x="2016224" y="489360"/>
          <a:ext cx="337201" cy="14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/>
            <a:t>4250m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0.37288</cdr:x>
      <cdr:y>0.1989</cdr:y>
    </cdr:from>
    <cdr:to>
      <cdr:x>0.45224</cdr:x>
      <cdr:y>0.25804</cdr:y>
    </cdr:to>
    <cdr:sp macro="" textlink="">
      <cdr:nvSpPr>
        <cdr:cNvPr id="13" name="テキスト ボックス 1"/>
        <cdr:cNvSpPr txBox="1"/>
      </cdr:nvSpPr>
      <cdr:spPr>
        <a:xfrm xmlns:a="http://schemas.openxmlformats.org/drawingml/2006/main">
          <a:off x="1584176" y="489360"/>
          <a:ext cx="337158" cy="1455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/>
            <a:t>3250m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0.59322</cdr:x>
      <cdr:y>0.1989</cdr:y>
    </cdr:from>
    <cdr:to>
      <cdr:x>0.67258</cdr:x>
      <cdr:y>0.25804</cdr:y>
    </cdr:to>
    <cdr:sp macro="" textlink="">
      <cdr:nvSpPr>
        <cdr:cNvPr id="15" name="テキスト ボックス 1"/>
        <cdr:cNvSpPr txBox="1"/>
      </cdr:nvSpPr>
      <cdr:spPr>
        <a:xfrm xmlns:a="http://schemas.openxmlformats.org/drawingml/2006/main">
          <a:off x="2520280" y="489360"/>
          <a:ext cx="337159" cy="14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/>
            <a:t>5250m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0.69492</cdr:x>
      <cdr:y>0.1989</cdr:y>
    </cdr:from>
    <cdr:to>
      <cdr:x>0.77429</cdr:x>
      <cdr:y>0.25804</cdr:y>
    </cdr:to>
    <cdr:sp macro="" textlink="">
      <cdr:nvSpPr>
        <cdr:cNvPr id="17" name="テキスト ボックス 1"/>
        <cdr:cNvSpPr txBox="1"/>
      </cdr:nvSpPr>
      <cdr:spPr>
        <a:xfrm xmlns:a="http://schemas.openxmlformats.org/drawingml/2006/main">
          <a:off x="2952328" y="489360"/>
          <a:ext cx="337202" cy="14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/>
            <a:t>6250m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0.83051</cdr:x>
      <cdr:y>0.14036</cdr:y>
    </cdr:from>
    <cdr:to>
      <cdr:x>0.90987</cdr:x>
      <cdr:y>0.1995</cdr:y>
    </cdr:to>
    <cdr:sp macro="" textlink="">
      <cdr:nvSpPr>
        <cdr:cNvPr id="18" name="テキスト ボックス 1"/>
        <cdr:cNvSpPr txBox="1"/>
      </cdr:nvSpPr>
      <cdr:spPr>
        <a:xfrm xmlns:a="http://schemas.openxmlformats.org/drawingml/2006/main">
          <a:off x="3528392" y="345344"/>
          <a:ext cx="337159" cy="145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000" b="1" dirty="0"/>
            <a:t>7250m</a:t>
          </a:r>
          <a:endParaRPr lang="ja-JP" altLang="en-US" sz="1000" b="1" dirty="0"/>
        </a:p>
      </cdr:txBody>
    </cdr:sp>
  </cdr:relSizeAnchor>
  <cdr:relSizeAnchor xmlns:cdr="http://schemas.openxmlformats.org/drawingml/2006/chartDrawing">
    <cdr:from>
      <cdr:x>0.49259</cdr:x>
      <cdr:y>0.90143</cdr:y>
    </cdr:from>
    <cdr:to>
      <cdr:x>0.57196</cdr:x>
      <cdr:y>0.96057</cdr:y>
    </cdr:to>
    <cdr:sp macro="" textlink="">
      <cdr:nvSpPr>
        <cdr:cNvPr id="20" name="テキスト ボックス 1"/>
        <cdr:cNvSpPr txBox="1"/>
      </cdr:nvSpPr>
      <cdr:spPr>
        <a:xfrm xmlns:a="http://schemas.openxmlformats.org/drawingml/2006/main">
          <a:off x="2955925" y="3194050"/>
          <a:ext cx="476250" cy="2095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0"/>
            <a:t>u</a:t>
          </a:r>
          <a:r>
            <a:rPr lang="en-US" altLang="ja-JP" sz="1200" b="0" baseline="0"/>
            <a:t> [m/s]</a:t>
          </a:r>
          <a:endParaRPr lang="ja-JP" altLang="en-US" sz="1200" b="0"/>
        </a:p>
      </cdr:txBody>
    </cdr:sp>
  </cdr:relSizeAnchor>
  <cdr:relSizeAnchor xmlns:cdr="http://schemas.openxmlformats.org/drawingml/2006/chartDrawing">
    <cdr:from>
      <cdr:x>0</cdr:x>
      <cdr:y>0.4755</cdr:y>
    </cdr:from>
    <cdr:to>
      <cdr:x>0.03822</cdr:x>
      <cdr:y>0.53464</cdr:y>
    </cdr:to>
    <cdr:sp macro="" textlink="">
      <cdr:nvSpPr>
        <cdr:cNvPr id="21" name="テキスト ボックス 1"/>
        <cdr:cNvSpPr txBox="1"/>
      </cdr:nvSpPr>
      <cdr:spPr>
        <a:xfrm xmlns:a="http://schemas.openxmlformats.org/drawingml/2006/main">
          <a:off x="-4211960" y="1169925"/>
          <a:ext cx="151351" cy="145507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0" rev="5400000"/>
          </a:camera>
          <a:lightRig rig="threePt" dir="t"/>
        </a:scene3d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200" b="0" baseline="0" dirty="0"/>
            <a:t>v [m/s]</a:t>
          </a:r>
          <a:endParaRPr lang="ja-JP" altLang="en-US" sz="1200" b="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0.54217</cdr:x>
      <cdr:y>0.26531</cdr:y>
    </cdr:from>
    <cdr:to>
      <cdr:x>0.85229</cdr:x>
      <cdr:y>0.34169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240360" y="936104"/>
          <a:ext cx="1853483" cy="269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none" rtlCol="0"/>
        <a:lstStyle xmlns:a="http://schemas.openxmlformats.org/drawingml/2006/main"/>
        <a:p xmlns:a="http://schemas.openxmlformats.org/drawingml/2006/main">
          <a:r>
            <a:rPr lang="en-US" altLang="ja-JP" sz="1000" dirty="0"/>
            <a:t>Minimum vertical velocity [m/s]</a:t>
          </a:r>
          <a:endParaRPr lang="ja-JP" altLang="en-US" sz="10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0.62216</cdr:x>
      <cdr:y>0.25</cdr:y>
    </cdr:from>
    <cdr:to>
      <cdr:x>0.86924</cdr:x>
      <cdr:y>0.32081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3942431" y="936104"/>
          <a:ext cx="1565673" cy="2651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" wrap="none" rtlCol="0"/>
        <a:lstStyle xmlns:a="http://schemas.openxmlformats.org/drawingml/2006/main"/>
        <a:p xmlns:a="http://schemas.openxmlformats.org/drawingml/2006/main">
          <a:r>
            <a:rPr lang="en-US" altLang="ja-JP" sz="1000" dirty="0"/>
            <a:t>Minimum</a:t>
          </a:r>
          <a:r>
            <a:rPr lang="en-US" altLang="ja-JP" sz="1000" baseline="0" dirty="0"/>
            <a:t> vertical velocity [m/s]</a:t>
          </a:r>
          <a:endParaRPr lang="ja-JP" altLang="en-US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C221D68-6D59-470A-BACB-34707B3AFFA3}" type="datetimeFigureOut">
              <a:rPr kumimoji="1" lang="ja-JP" altLang="en-US" smtClean="0"/>
              <a:t>2013/7/25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0B565FE-3728-4347-8339-C2CC6D088E6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kumimoji="1"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kumimoji="1"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kumimoji="1"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kumimoji="1"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kumimoji="1"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kumimoji="1"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サブタイトル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 smtClean="0"/>
              <a:t>Azusa Takeishi</a:t>
            </a:r>
            <a:endParaRPr kumimoji="1" lang="ja-JP" altLang="en-US" sz="2400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Sensitivity of </a:t>
            </a:r>
            <a:br>
              <a:rPr kumimoji="1" lang="en-US" altLang="ja-JP" sz="3600" dirty="0" smtClean="0"/>
            </a:br>
            <a:r>
              <a:rPr kumimoji="1" lang="en-US" altLang="ja-JP" sz="3600" dirty="0" smtClean="0"/>
              <a:t>WRF microphysics to aerosol concentration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72302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Which hydrometeor contributes?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31840" y="1999580"/>
            <a:ext cx="2654894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Decrease in precipitation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311597" y="2881024"/>
            <a:ext cx="68480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RAIN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06909" y="3799780"/>
            <a:ext cx="86658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CLOUD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90075" y="2881024"/>
            <a:ext cx="50206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ICE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956929" y="2870120"/>
            <a:ext cx="815993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SNOW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75038" y="2855584"/>
            <a:ext cx="113037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GRAUPEL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099174" y="2855584"/>
            <a:ext cx="647934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HAIL</a:t>
            </a:r>
            <a:endParaRPr kumimoji="1" lang="ja-JP" altLang="en-US" dirty="0"/>
          </a:p>
        </p:txBody>
      </p:sp>
      <p:cxnSp>
        <p:nvCxnSpPr>
          <p:cNvPr id="12" name="直線矢印コネクタ 11"/>
          <p:cNvCxnSpPr>
            <a:stCxn id="5" idx="0"/>
          </p:cNvCxnSpPr>
          <p:nvPr/>
        </p:nvCxnSpPr>
        <p:spPr>
          <a:xfrm flipV="1">
            <a:off x="2653999" y="2488426"/>
            <a:ext cx="568222" cy="392598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 flipV="1">
            <a:off x="3608025" y="2488426"/>
            <a:ext cx="33080" cy="39259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V="1">
            <a:off x="4331845" y="2488426"/>
            <a:ext cx="0" cy="39259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H="1" flipV="1">
            <a:off x="5094429" y="2477522"/>
            <a:ext cx="345796" cy="39259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flipH="1" flipV="1">
            <a:off x="5598485" y="2477522"/>
            <a:ext cx="808116" cy="378062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>
            <a:stCxn id="6" idx="0"/>
            <a:endCxn id="5" idx="2"/>
          </p:cNvCxnSpPr>
          <p:nvPr/>
        </p:nvCxnSpPr>
        <p:spPr>
          <a:xfrm flipH="1" flipV="1">
            <a:off x="2653999" y="3250356"/>
            <a:ext cx="86202" cy="54942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上カーブ矢印 30"/>
          <p:cNvSpPr/>
          <p:nvPr/>
        </p:nvSpPr>
        <p:spPr>
          <a:xfrm>
            <a:off x="2862181" y="3284388"/>
            <a:ext cx="2110820" cy="515392"/>
          </a:xfrm>
          <a:prstGeom prst="curvedUpArrow">
            <a:avLst/>
          </a:prstGeom>
          <a:solidFill>
            <a:srgbClr val="00B050"/>
          </a:solidFill>
          <a:ln>
            <a:noFill/>
          </a:ln>
          <a:scene3d>
            <a:camera prst="orthographicFront">
              <a:rot lat="0" lon="10799977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4386933"/>
            <a:ext cx="8407893" cy="2049406"/>
          </a:xfrm>
        </p:spPr>
        <p:txBody>
          <a:bodyPr/>
          <a:lstStyle/>
          <a:p>
            <a:r>
              <a:rPr lang="en-US" altLang="ja-JP" dirty="0" smtClean="0"/>
              <a:t>Stop melting of </a:t>
            </a:r>
          </a:p>
          <a:p>
            <a:pPr marL="45720" indent="0">
              <a:buNone/>
            </a:pPr>
            <a:r>
              <a:rPr kumimoji="1" lang="en-US" altLang="ja-JP" dirty="0" smtClean="0"/>
              <a:t>  (</a:t>
            </a:r>
            <a:r>
              <a:rPr kumimoji="1" lang="en-US" altLang="ja-JP" dirty="0" err="1" smtClean="0"/>
              <a:t>i</a:t>
            </a:r>
            <a:r>
              <a:rPr kumimoji="1" lang="en-US" altLang="ja-JP" dirty="0" smtClean="0"/>
              <a:t>) Hail</a:t>
            </a:r>
          </a:p>
          <a:p>
            <a:pPr marL="45720" indent="0">
              <a:buNone/>
            </a:pPr>
            <a:r>
              <a:rPr lang="en-US" altLang="ja-JP" dirty="0" smtClean="0"/>
              <a:t> (ii) Hail and </a:t>
            </a:r>
            <a:r>
              <a:rPr lang="en-US" altLang="ja-JP" dirty="0" err="1" smtClean="0"/>
              <a:t>graupel</a:t>
            </a:r>
            <a:endParaRPr lang="en-US" altLang="ja-JP" dirty="0" smtClean="0"/>
          </a:p>
          <a:p>
            <a:pPr marL="45720" indent="0">
              <a:buNone/>
            </a:pPr>
            <a:r>
              <a:rPr kumimoji="1" lang="en-US" altLang="ja-JP" dirty="0" smtClean="0"/>
              <a:t>(iii) Hail, </a:t>
            </a:r>
            <a:r>
              <a:rPr kumimoji="1" lang="en-US" altLang="ja-JP" dirty="0" err="1" smtClean="0"/>
              <a:t>graupel</a:t>
            </a:r>
            <a:r>
              <a:rPr kumimoji="1" lang="en-US" altLang="ja-JP" dirty="0" smtClean="0"/>
              <a:t>, and snow</a:t>
            </a:r>
          </a:p>
          <a:p>
            <a:pPr marL="45720" indent="0" algn="r">
              <a:buNone/>
            </a:pPr>
            <a:r>
              <a:rPr lang="en-US" altLang="ja-JP" dirty="0" smtClean="0"/>
              <a:t>and </a:t>
            </a:r>
            <a:r>
              <a:rPr lang="en-US" altLang="ja-JP" u="sng" dirty="0" smtClean="0"/>
              <a:t>see how frozen precipitation changes.</a:t>
            </a:r>
            <a:endParaRPr kumimoji="1" lang="ja-JP" altLang="en-US" u="sng" dirty="0"/>
          </a:p>
        </p:txBody>
      </p:sp>
      <p:sp>
        <p:nvSpPr>
          <p:cNvPr id="33" name="乗算記号 32"/>
          <p:cNvSpPr/>
          <p:nvPr/>
        </p:nvSpPr>
        <p:spPr>
          <a:xfrm>
            <a:off x="3444545" y="2567894"/>
            <a:ext cx="360040" cy="3131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乗算記号 33"/>
          <p:cNvSpPr/>
          <p:nvPr/>
        </p:nvSpPr>
        <p:spPr>
          <a:xfrm>
            <a:off x="4151825" y="2569493"/>
            <a:ext cx="360040" cy="3131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乗算記号 34"/>
          <p:cNvSpPr/>
          <p:nvPr/>
        </p:nvSpPr>
        <p:spPr>
          <a:xfrm>
            <a:off x="5094429" y="2556990"/>
            <a:ext cx="360040" cy="3131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乗算記号 35"/>
          <p:cNvSpPr/>
          <p:nvPr/>
        </p:nvSpPr>
        <p:spPr>
          <a:xfrm>
            <a:off x="5825392" y="2509988"/>
            <a:ext cx="360040" cy="31313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417312" y="3630294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00B050"/>
                </a:solidFill>
              </a:rPr>
              <a:t>Melt</a:t>
            </a:r>
            <a:endParaRPr kumimoji="1" lang="ja-JP" altLang="en-US" dirty="0">
              <a:solidFill>
                <a:srgbClr val="00B05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9</a:t>
            </a:r>
            <a:r>
              <a:rPr lang="en-US" altLang="ja-JP" sz="1600" dirty="0" smtClean="0">
                <a:solidFill>
                  <a:schemeClr val="bg1"/>
                </a:solidFill>
              </a:rPr>
              <a:t>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frozen precipitation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11560" y="6309320"/>
            <a:ext cx="808952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/>
              <a:t>-&gt; Decrease in </a:t>
            </a:r>
            <a:r>
              <a:rPr kumimoji="1" lang="en-US" altLang="ja-JP" b="1" dirty="0" err="1" smtClean="0"/>
              <a:t>graupel</a:t>
            </a:r>
            <a:r>
              <a:rPr kumimoji="1" lang="en-US" altLang="ja-JP" b="1" dirty="0" smtClean="0"/>
              <a:t> is the major reason for the decrease in total precipitation</a:t>
            </a:r>
            <a:endParaRPr kumimoji="1" lang="ja-JP" altLang="en-US" b="1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9316315"/>
              </p:ext>
            </p:extLst>
          </p:nvPr>
        </p:nvGraphicFramePr>
        <p:xfrm>
          <a:off x="179512" y="1464526"/>
          <a:ext cx="4327172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248912"/>
              </p:ext>
            </p:extLst>
          </p:nvPr>
        </p:nvGraphicFramePr>
        <p:xfrm>
          <a:off x="4672811" y="1464526"/>
          <a:ext cx="4327172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9276130"/>
              </p:ext>
            </p:extLst>
          </p:nvPr>
        </p:nvGraphicFramePr>
        <p:xfrm>
          <a:off x="251520" y="3782144"/>
          <a:ext cx="4327172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グラフ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064129"/>
              </p:ext>
            </p:extLst>
          </p:nvPr>
        </p:nvGraphicFramePr>
        <p:xfrm>
          <a:off x="4630062" y="3772888"/>
          <a:ext cx="4327172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8244408" y="116632"/>
            <a:ext cx="7613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10/15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64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Graupel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4408" y="116632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11/15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7"/>
          <a:stretch/>
        </p:blipFill>
        <p:spPr bwMode="auto">
          <a:xfrm>
            <a:off x="4444336" y="2089865"/>
            <a:ext cx="2085541" cy="220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2070260"/>
            <a:ext cx="2317173" cy="2226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98" y="2078101"/>
            <a:ext cx="2081926" cy="22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877" y="2089865"/>
            <a:ext cx="2089768" cy="220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7" y="4412340"/>
            <a:ext cx="2305410" cy="220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007" y="4412339"/>
            <a:ext cx="2085847" cy="2207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024" y="4412339"/>
            <a:ext cx="2070164" cy="21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188" y="4414299"/>
            <a:ext cx="2078005" cy="220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0" y="3261854"/>
            <a:ext cx="371759" cy="2055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89371" y="2110631"/>
            <a:ext cx="1691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CCN=0.2*control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364355" y="2111840"/>
            <a:ext cx="1691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CCN=0.5*control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52024" y="2093754"/>
            <a:ext cx="128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CCN=control</a:t>
            </a:r>
            <a:endParaRPr kumimoji="1" lang="ja-JP" altLang="en-US" sz="16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529877" y="2111840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CCN=2*control</a:t>
            </a:r>
            <a:endParaRPr kumimoji="1" lang="ja-JP" altLang="en-US" sz="16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9370" y="4436274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CCN=3*control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64355" y="4436477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CCN=4*control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44336" y="4410673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CCN=5*control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556530" y="4410673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CCN=6*control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572896" y="5210413"/>
            <a:ext cx="662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[g/kg]</a:t>
            </a:r>
            <a:endParaRPr kumimoji="1" lang="ja-JP" altLang="en-US" sz="1400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843808" y="1631794"/>
            <a:ext cx="3845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Domain-average </a:t>
            </a:r>
            <a:r>
              <a:rPr lang="en-US" altLang="ja-JP" dirty="0" err="1" smtClean="0"/>
              <a:t>graupel</a:t>
            </a:r>
            <a:r>
              <a:rPr lang="en-US" altLang="ja-JP" dirty="0" smtClean="0"/>
              <a:t> mixing ratio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1346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Why does </a:t>
            </a:r>
            <a:r>
              <a:rPr kumimoji="1" lang="en-US" altLang="ja-JP" dirty="0" err="1" smtClean="0"/>
              <a:t>graupel</a:t>
            </a:r>
            <a:r>
              <a:rPr kumimoji="1" lang="en-US" altLang="ja-JP" dirty="0" smtClean="0"/>
              <a:t> decrease?</a:t>
            </a:r>
            <a:endParaRPr kumimoji="1" lang="ja-JP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36" y="764704"/>
            <a:ext cx="4928018" cy="3410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136" y="5013176"/>
            <a:ext cx="2671276" cy="3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コンテンツ プレースホルダー 3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950289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err="1" smtClean="0"/>
              <a:t>Graupel</a:t>
            </a:r>
            <a:r>
              <a:rPr kumimoji="1" lang="en-US" altLang="ja-JP" dirty="0" smtClean="0"/>
              <a:t> forms when snow collects cloud droplets (riming)</a:t>
            </a:r>
          </a:p>
          <a:p>
            <a:r>
              <a:rPr lang="en-US" altLang="ja-JP" dirty="0" smtClean="0"/>
              <a:t>Only when riming rate &gt; deposition rate</a:t>
            </a:r>
          </a:p>
          <a:p>
            <a:r>
              <a:rPr kumimoji="1" lang="en-US" altLang="ja-JP" dirty="0" smtClean="0"/>
              <a:t>Riming rate of snow is dependent on</a:t>
            </a:r>
          </a:p>
          <a:p>
            <a:pPr marL="45720" indent="0">
              <a:buNone/>
            </a:pPr>
            <a:r>
              <a:rPr lang="en-US" altLang="ja-JP" dirty="0" smtClean="0"/>
              <a:t>  (</a:t>
            </a:r>
            <a:r>
              <a:rPr lang="en-US" altLang="ja-JP" dirty="0" err="1" smtClean="0"/>
              <a:t>i</a:t>
            </a:r>
            <a:r>
              <a:rPr lang="en-US" altLang="ja-JP" dirty="0" smtClean="0"/>
              <a:t>) Total number of snow</a:t>
            </a:r>
          </a:p>
          <a:p>
            <a:pPr marL="45720" indent="0">
              <a:buNone/>
            </a:pPr>
            <a:r>
              <a:rPr kumimoji="1" lang="en-US" altLang="ja-JP" dirty="0" smtClean="0"/>
              <a:t> (ii) Total number of cloud droplets</a:t>
            </a:r>
          </a:p>
          <a:p>
            <a:pPr marL="45720" indent="0">
              <a:buNone/>
            </a:pPr>
            <a:r>
              <a:rPr lang="en-US" altLang="ja-JP" dirty="0" smtClean="0"/>
              <a:t>(iii) Size spectrum of snow</a:t>
            </a:r>
          </a:p>
          <a:p>
            <a:pPr marL="45720" indent="0">
              <a:buNone/>
            </a:pPr>
            <a:r>
              <a:rPr lang="en-US" altLang="ja-JP" dirty="0" smtClean="0"/>
              <a:t>(iv) Size spectrum of cloud droplets</a:t>
            </a:r>
          </a:p>
          <a:p>
            <a:pPr marL="45720" indent="0">
              <a:buNone/>
            </a:pPr>
            <a:endParaRPr lang="en-US" altLang="ja-JP" dirty="0"/>
          </a:p>
          <a:p>
            <a:r>
              <a:rPr lang="en-US" altLang="ja-JP" dirty="0" smtClean="0"/>
              <a:t>In pristine cases, cloud droplets are larger, so</a:t>
            </a:r>
          </a:p>
          <a:p>
            <a:pPr marL="45720" indent="0" algn="ctr">
              <a:buNone/>
            </a:pPr>
            <a:r>
              <a:rPr lang="en-US" altLang="ja-JP" b="1" dirty="0" smtClean="0"/>
              <a:t>riming rate &gt; deposition rate</a:t>
            </a:r>
          </a:p>
          <a:p>
            <a:pPr marL="45720" indent="0" algn="ctr">
              <a:buNone/>
            </a:pPr>
            <a:r>
              <a:rPr lang="en-US" altLang="ja-JP" dirty="0" smtClean="0"/>
              <a:t>-&gt; production of </a:t>
            </a:r>
            <a:r>
              <a:rPr lang="en-US" altLang="ja-JP" dirty="0" err="1" smtClean="0"/>
              <a:t>graupel</a:t>
            </a:r>
            <a:r>
              <a:rPr lang="en-US" altLang="ja-JP" dirty="0" smtClean="0"/>
              <a:t> -&gt; fast/efficient precipitation</a:t>
            </a:r>
          </a:p>
          <a:p>
            <a:pPr marL="45720" indent="0" algn="ctr">
              <a:buNone/>
            </a:pPr>
            <a:endParaRPr lang="en-US" altLang="ja-JP" dirty="0" smtClean="0"/>
          </a:p>
          <a:p>
            <a:r>
              <a:rPr lang="en-US" altLang="ja-JP" dirty="0" smtClean="0"/>
              <a:t>In polluted cases, cloud droplets are small, so</a:t>
            </a:r>
          </a:p>
          <a:p>
            <a:pPr marL="45720" indent="0" algn="ctr">
              <a:buNone/>
            </a:pPr>
            <a:r>
              <a:rPr lang="en-US" altLang="ja-JP" b="1" dirty="0"/>
              <a:t>d</a:t>
            </a:r>
            <a:r>
              <a:rPr lang="en-US" altLang="ja-JP" b="1" dirty="0" smtClean="0"/>
              <a:t>eposition rate &gt; riming rate</a:t>
            </a:r>
          </a:p>
          <a:p>
            <a:pPr marL="45720" indent="0" algn="ctr">
              <a:buNone/>
            </a:pPr>
            <a:r>
              <a:rPr lang="en-US" altLang="ja-JP" dirty="0" smtClean="0"/>
              <a:t>-&gt; production of snow -&gt; slow/inefficient precipitation</a:t>
            </a:r>
            <a:endParaRPr lang="en-US" altLang="ja-JP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467544" y="3501008"/>
            <a:ext cx="33843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/>
          <p:cNvCxnSpPr/>
          <p:nvPr/>
        </p:nvCxnSpPr>
        <p:spPr>
          <a:xfrm>
            <a:off x="467544" y="3144912"/>
            <a:ext cx="439248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>
            <a:off x="467544" y="2852936"/>
            <a:ext cx="324036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正方形/長方形 14"/>
          <p:cNvSpPr/>
          <p:nvPr/>
        </p:nvSpPr>
        <p:spPr>
          <a:xfrm>
            <a:off x="467544" y="3645024"/>
            <a:ext cx="4392488" cy="28803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244408" y="116632"/>
            <a:ext cx="765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12/15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79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Snow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4408" y="116632"/>
            <a:ext cx="7645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13/15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9303" y="4359251"/>
            <a:ext cx="2117389" cy="2261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44" y="2048479"/>
            <a:ext cx="2109399" cy="2257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978" y="2051296"/>
            <a:ext cx="2107866" cy="2251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115" y="2049299"/>
            <a:ext cx="2111857" cy="225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022" y="4376705"/>
            <a:ext cx="2131822" cy="2251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219" y="4380698"/>
            <a:ext cx="2119842" cy="224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227" y="3191919"/>
            <a:ext cx="446203" cy="2407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" y="2051181"/>
            <a:ext cx="2307521" cy="22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68" y="4395784"/>
            <a:ext cx="2315424" cy="2212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289371" y="2125736"/>
            <a:ext cx="1691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CCN=0.2*control</a:t>
            </a:r>
            <a:endParaRPr kumimoji="1" lang="ja-JP" altLang="en-US" sz="1600" dirty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364355" y="2126945"/>
            <a:ext cx="16918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CCN=0.5*control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452024" y="2121441"/>
            <a:ext cx="1281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CCN=control</a:t>
            </a:r>
            <a:endParaRPr kumimoji="1" lang="ja-JP" altLang="en-US" sz="16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86115" y="2126945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CCN=2*control</a:t>
            </a:r>
            <a:endParaRPr kumimoji="1" lang="ja-JP" altLang="en-US" sz="16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89371" y="4395784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CCN=3*control</a:t>
            </a:r>
            <a:endParaRPr kumimoji="1" lang="ja-JP" altLang="en-US" sz="1600" dirty="0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48098" y="4407563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CCN=4*control</a:t>
            </a:r>
            <a:endParaRPr kumimoji="1" lang="ja-JP" altLang="en-US" sz="16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44336" y="4407186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CCN=5*control</a:t>
            </a:r>
            <a:endParaRPr kumimoji="1" lang="ja-JP" altLang="en-US" sz="1600" dirty="0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556530" y="4407563"/>
            <a:ext cx="15219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/>
              <a:t>CCN=6*control</a:t>
            </a:r>
            <a:endParaRPr kumimoji="1" lang="ja-JP" altLang="en-US" sz="16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72896" y="5599649"/>
            <a:ext cx="6624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[g/kg]</a:t>
            </a:r>
            <a:endParaRPr kumimoji="1" lang="ja-JP" altLang="en-US" sz="14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843808" y="1631794"/>
            <a:ext cx="366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Domain-average snow mixing ratio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680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Interaction between aerosols and deep convection is still not well understood</a:t>
            </a:r>
          </a:p>
          <a:p>
            <a:r>
              <a:rPr lang="en-US" altLang="ja-JP" dirty="0" smtClean="0"/>
              <a:t>Simulations with Morrison scheme showed a low sensitivity to the aerosol </a:t>
            </a:r>
            <a:r>
              <a:rPr lang="en-US" altLang="ja-JP" smtClean="0"/>
              <a:t>concentration (4.9% </a:t>
            </a:r>
            <a:r>
              <a:rPr lang="en-US" altLang="ja-JP" dirty="0" smtClean="0"/>
              <a:t>reduction in precipitation) and this change is not robust</a:t>
            </a:r>
          </a:p>
          <a:p>
            <a:r>
              <a:rPr kumimoji="1" lang="en-US" altLang="ja-JP" dirty="0" smtClean="0"/>
              <a:t>Simulations with </a:t>
            </a:r>
            <a:r>
              <a:rPr kumimoji="1" lang="en-US" altLang="ja-JP" dirty="0" err="1" smtClean="0"/>
              <a:t>Milbrandt</a:t>
            </a:r>
            <a:r>
              <a:rPr kumimoji="1" lang="en-US" altLang="ja-JP" dirty="0" smtClean="0"/>
              <a:t> scheme showed a high sensitivity to the aerosol concentration (79% reduction in precipitation) and this decrease is robust</a:t>
            </a:r>
          </a:p>
          <a:p>
            <a:endParaRPr lang="en-US" altLang="ja-JP" dirty="0" smtClean="0"/>
          </a:p>
          <a:p>
            <a:endParaRPr lang="en-US" altLang="ja-JP" dirty="0"/>
          </a:p>
          <a:p>
            <a:r>
              <a:rPr kumimoji="1" lang="en-US" altLang="ja-JP" dirty="0" smtClean="0"/>
              <a:t>Realistic simulations are necessary: types of aerosols, aerosol concentration, ideally 7 hydrometeors, inclusion of all processes, etc.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4. Conclusion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4408" y="116632"/>
            <a:ext cx="762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14/15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46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Thompson scheme</a:t>
            </a:r>
          </a:p>
          <a:p>
            <a:r>
              <a:rPr lang="en-US" altLang="ja-JP" dirty="0" smtClean="0"/>
              <a:t>Change humidity profile</a:t>
            </a:r>
          </a:p>
          <a:p>
            <a:r>
              <a:rPr lang="en-US" altLang="ja-JP" dirty="0" smtClean="0"/>
              <a:t>Add radiation</a:t>
            </a:r>
          </a:p>
          <a:p>
            <a:r>
              <a:rPr lang="en-US" altLang="ja-JP" dirty="0" smtClean="0"/>
              <a:t>Constrain simulations with observational data</a:t>
            </a:r>
          </a:p>
          <a:p>
            <a:r>
              <a:rPr kumimoji="1" lang="en-US" altLang="ja-JP" dirty="0" smtClean="0"/>
              <a:t>Use of WRF-</a:t>
            </a:r>
            <a:r>
              <a:rPr kumimoji="1" lang="en-US" altLang="ja-JP" dirty="0" err="1" smtClean="0"/>
              <a:t>Chem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5. Future Work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244408" y="116632"/>
            <a:ext cx="763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15/15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17032"/>
            <a:ext cx="2863627" cy="26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73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 smtClean="0"/>
              <a:t>Effect of aerosols is one of the most uncertain factors in climate</a:t>
            </a:r>
          </a:p>
          <a:p>
            <a:r>
              <a:rPr lang="en-US" altLang="ja-JP" dirty="0" smtClean="0"/>
              <a:t>Direct effect/ Indirect effects/ Semi-direct effect</a:t>
            </a:r>
          </a:p>
          <a:p>
            <a:endParaRPr lang="en-US" altLang="ja-JP" dirty="0"/>
          </a:p>
          <a:p>
            <a:r>
              <a:rPr lang="en-US" altLang="ja-JP" dirty="0" smtClean="0"/>
              <a:t>Aerosol – Deep convection</a:t>
            </a:r>
          </a:p>
          <a:p>
            <a:r>
              <a:rPr kumimoji="1" lang="en-US" altLang="ja-JP" dirty="0" smtClean="0"/>
              <a:t>Even though the areal coverage of deep convection</a:t>
            </a:r>
            <a:r>
              <a:rPr lang="en-US" altLang="ja-JP" dirty="0" smtClean="0"/>
              <a:t> is small, its vertical motion is a part of local-/regional-/large-scale motion</a:t>
            </a:r>
          </a:p>
          <a:p>
            <a:r>
              <a:rPr kumimoji="1" lang="en-US" altLang="ja-JP" dirty="0" smtClean="0"/>
              <a:t>It is important to understand the effect of aerosols on deep convective clouds and assess its climatic effects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1. Introduction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1/15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1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dirty="0" smtClean="0"/>
              <a:t>1. Introduction</a:t>
            </a:r>
            <a:br>
              <a:rPr kumimoji="1" lang="en-US" altLang="ja-JP" dirty="0" smtClean="0"/>
            </a:br>
            <a:r>
              <a:rPr kumimoji="1" lang="en-US" altLang="ja-JP" sz="1800" dirty="0" smtClean="0"/>
              <a:t>How does deep convection change with aerosol Loading?</a:t>
            </a:r>
            <a:endParaRPr kumimoji="1" lang="ja-JP" alt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6234460" cy="477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6629996" y="1950475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Rosenfeld et al. 2008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308304" y="45091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681118" y="4878452"/>
            <a:ext cx="2217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/>
              <a:t>Cloud-aerosol interaction </a:t>
            </a:r>
            <a:endParaRPr kumimoji="1" lang="ja-JP" altLang="en-US" sz="2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2</a:t>
            </a:r>
            <a:r>
              <a:rPr lang="en-US" altLang="ja-JP" sz="1600" dirty="0" smtClean="0">
                <a:solidFill>
                  <a:schemeClr val="bg1"/>
                </a:solidFill>
              </a:rPr>
              <a:t>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Weather Research and Forecasting (WRF) model</a:t>
            </a:r>
          </a:p>
          <a:p>
            <a:r>
              <a:rPr lang="en-US" altLang="ja-JP" dirty="0" smtClean="0"/>
              <a:t>Idealized simulation of quarter-</a:t>
            </a:r>
            <a:r>
              <a:rPr lang="en-US" altLang="ja-JP" dirty="0" err="1" smtClean="0"/>
              <a:t>circlular</a:t>
            </a:r>
            <a:r>
              <a:rPr lang="en-US" altLang="ja-JP" dirty="0" smtClean="0"/>
              <a:t> shear </a:t>
            </a:r>
            <a:r>
              <a:rPr lang="en-US" altLang="ja-JP" dirty="0" err="1" smtClean="0"/>
              <a:t>supercell</a:t>
            </a:r>
            <a:endParaRPr lang="en-US" altLang="ja-JP" dirty="0" smtClean="0"/>
          </a:p>
          <a:p>
            <a:r>
              <a:rPr lang="en-US" altLang="ja-JP" dirty="0" smtClean="0"/>
              <a:t>Resolution: 2km (</a:t>
            </a:r>
            <a:r>
              <a:rPr lang="en-US" altLang="ja-JP" dirty="0" err="1" smtClean="0"/>
              <a:t>hori</a:t>
            </a:r>
            <a:r>
              <a:rPr lang="en-US" altLang="ja-JP" dirty="0" smtClean="0"/>
              <a:t>.), 500m (vert.)</a:t>
            </a:r>
          </a:p>
          <a:p>
            <a:r>
              <a:rPr lang="en-US" altLang="ja-JP" dirty="0" smtClean="0"/>
              <a:t>Maximum heating (3K) in the lower troposphere at the center of the domain (200km*200km) -&gt; trigger convection</a:t>
            </a:r>
          </a:p>
          <a:p>
            <a:r>
              <a:rPr lang="en-US" altLang="ja-JP" dirty="0" smtClean="0"/>
              <a:t>3 hours of simulation with open boundary conditions</a:t>
            </a:r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Methods</a:t>
            </a:r>
            <a:endParaRPr kumimoji="1" lang="ja-JP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29017"/>
            <a:ext cx="2863627" cy="266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グラフ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259829"/>
              </p:ext>
            </p:extLst>
          </p:nvPr>
        </p:nvGraphicFramePr>
        <p:xfrm>
          <a:off x="3347864" y="3947752"/>
          <a:ext cx="4248472" cy="2460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solidFill>
                  <a:schemeClr val="bg1"/>
                </a:solidFill>
              </a:rPr>
              <a:t>3/15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596336" y="4247521"/>
            <a:ext cx="12241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/>
              <a:t>Left: </a:t>
            </a:r>
          </a:p>
          <a:p>
            <a:r>
              <a:rPr lang="en-US" altLang="ja-JP" sz="1400" dirty="0" smtClean="0"/>
              <a:t>Skew-T log-P diagram of initial profile</a:t>
            </a:r>
          </a:p>
          <a:p>
            <a:endParaRPr lang="en-US" altLang="ja-JP" sz="1400" dirty="0" smtClean="0"/>
          </a:p>
          <a:p>
            <a:r>
              <a:rPr kumimoji="1" lang="en-US" altLang="ja-JP" sz="1400" dirty="0"/>
              <a:t>R</a:t>
            </a:r>
            <a:r>
              <a:rPr kumimoji="1" lang="en-US" altLang="ja-JP" sz="1400" dirty="0" smtClean="0"/>
              <a:t>ight: Hodograph of initial wind profile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26937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1719071"/>
            <a:ext cx="8407893" cy="557801"/>
          </a:xfrm>
        </p:spPr>
        <p:txBody>
          <a:bodyPr/>
          <a:lstStyle/>
          <a:p>
            <a:r>
              <a:rPr kumimoji="1" lang="en-US" altLang="ja-JP" dirty="0" smtClean="0"/>
              <a:t>Microphysics schemes: </a:t>
            </a:r>
            <a:r>
              <a:rPr lang="en-US" altLang="ja-JP" dirty="0" smtClean="0"/>
              <a:t>2-moment schemes were chosen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2. methods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19231" y="2276872"/>
            <a:ext cx="8496944" cy="2862322"/>
            <a:chOff x="323528" y="2267580"/>
            <a:chExt cx="8496944" cy="28623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テキスト ボックス 3"/>
                <p:cNvSpPr txBox="1"/>
                <p:nvPr/>
              </p:nvSpPr>
              <p:spPr>
                <a:xfrm>
                  <a:off x="323528" y="2267580"/>
                  <a:ext cx="4104456" cy="28623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b="1" dirty="0" smtClean="0"/>
                    <a:t>Morrison scheme (Morrison et al, 2005)</a:t>
                  </a:r>
                </a:p>
                <a:p>
                  <a:endParaRPr lang="en-US" altLang="ja-JP" dirty="0"/>
                </a:p>
                <a:p>
                  <a:pPr marL="285750" indent="-285750">
                    <a:buFontTx/>
                    <a:buChar char="-"/>
                  </a:pPr>
                  <a:r>
                    <a:rPr lang="en-US" altLang="ja-JP" dirty="0" smtClean="0"/>
                    <a:t>6 categories of hydrometeors</a:t>
                  </a:r>
                </a:p>
                <a:p>
                  <a:r>
                    <a:rPr kumimoji="1" lang="en-US" altLang="ja-JP" dirty="0" smtClean="0"/>
                    <a:t>  (water vapor, cloud, rain, ice, snow, </a:t>
                  </a:r>
                </a:p>
                <a:p>
                  <a:r>
                    <a:rPr lang="en-US" altLang="ja-JP" dirty="0"/>
                    <a:t> </a:t>
                  </a:r>
                  <a:r>
                    <a:rPr lang="en-US" altLang="ja-JP" dirty="0" smtClean="0"/>
                    <a:t> </a:t>
                  </a:r>
                  <a:r>
                    <a:rPr kumimoji="1" lang="en-US" altLang="ja-JP" dirty="0" err="1" smtClean="0"/>
                    <a:t>graupel</a:t>
                  </a:r>
                  <a:r>
                    <a:rPr kumimoji="1" lang="en-US" altLang="ja-JP" dirty="0" smtClean="0"/>
                    <a:t>/hail)</a:t>
                  </a:r>
                </a:p>
                <a:p>
                  <a:pPr marL="285750" indent="-285750">
                    <a:buFontTx/>
                    <a:buChar char="-"/>
                  </a:pPr>
                  <a:r>
                    <a:rPr lang="en-US" altLang="ja-JP" dirty="0" smtClean="0"/>
                    <a:t>Fixed number concentration of cloud droplets (default = 250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altLang="ja-JP" b="0" i="0" smtClean="0"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US" altLang="ja-JP" b="0" i="0" smtClean="0">
                              <a:latin typeface="Cambria Math"/>
                            </a:rPr>
                            <m:t>−3</m:t>
                          </m:r>
                        </m:sup>
                      </m:sSup>
                    </m:oMath>
                  </a14:m>
                  <a:r>
                    <a:rPr lang="en-US" altLang="ja-JP" dirty="0" smtClean="0"/>
                    <a:t>)</a:t>
                  </a:r>
                </a:p>
                <a:p>
                  <a:pPr lvl="0" algn="ctr"/>
                  <a:r>
                    <a:rPr lang="en-US" altLang="ja-JP" dirty="0" smtClean="0">
                      <a:solidFill>
                        <a:prstClr val="black"/>
                      </a:solidFill>
                    </a:rPr>
                    <a:t> </a:t>
                  </a:r>
                  <a:r>
                    <a:rPr lang="ja-JP" altLang="en-US" dirty="0">
                      <a:solidFill>
                        <a:prstClr val="black"/>
                      </a:solidFill>
                    </a:rPr>
                    <a:t>↓</a:t>
                  </a:r>
                  <a:endParaRPr lang="en-US" altLang="ja-JP" dirty="0">
                    <a:solidFill>
                      <a:prstClr val="black"/>
                    </a:solidFill>
                  </a:endParaRPr>
                </a:p>
                <a:p>
                  <a:pPr lvl="0" algn="ctr"/>
                  <a:r>
                    <a:rPr lang="en-US" altLang="ja-JP" u="sng" dirty="0" smtClean="0">
                      <a:solidFill>
                        <a:prstClr val="black"/>
                      </a:solidFill>
                    </a:rPr>
                    <a:t>multiply </a:t>
                  </a:r>
                  <a:r>
                    <a:rPr lang="en-US" altLang="ja-JP" u="sng" dirty="0">
                      <a:solidFill>
                        <a:prstClr val="black"/>
                      </a:solidFill>
                    </a:rPr>
                    <a:t>the number of </a:t>
                  </a:r>
                  <a:r>
                    <a:rPr lang="en-US" altLang="ja-JP" u="sng" dirty="0" smtClean="0">
                      <a:solidFill>
                        <a:prstClr val="black"/>
                      </a:solidFill>
                    </a:rPr>
                    <a:t>cloud droplets </a:t>
                  </a:r>
                  <a:r>
                    <a:rPr lang="en-US" altLang="ja-JP" u="sng" dirty="0">
                      <a:solidFill>
                        <a:prstClr val="black"/>
                      </a:solidFill>
                    </a:rPr>
                    <a:t>by 0.2, 0.5, 1 (control), 2, 3, 4, 5, and 6</a:t>
                  </a:r>
                  <a:endParaRPr lang="en-US" altLang="ja-JP" u="sng" dirty="0" smtClean="0"/>
                </a:p>
              </p:txBody>
            </p:sp>
          </mc:Choice>
          <mc:Fallback xmlns="">
            <p:sp>
              <p:nvSpPr>
                <p:cNvPr id="4" name="テキスト ボックス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2267580"/>
                  <a:ext cx="4104456" cy="286232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187" t="-1066" r="-1335" b="-2559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テキスト ボックス 4"/>
            <p:cNvSpPr txBox="1"/>
            <p:nvPr/>
          </p:nvSpPr>
          <p:spPr>
            <a:xfrm>
              <a:off x="4716016" y="2267580"/>
              <a:ext cx="410445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b="1" dirty="0" err="1" smtClean="0"/>
                <a:t>Milbrandt-Yau</a:t>
              </a:r>
              <a:r>
                <a:rPr lang="en-US" altLang="ja-JP" b="1" dirty="0" smtClean="0"/>
                <a:t> scheme (</a:t>
              </a:r>
              <a:r>
                <a:rPr lang="en-US" altLang="ja-JP" b="1" dirty="0" err="1" smtClean="0"/>
                <a:t>Milbrandt</a:t>
              </a:r>
              <a:r>
                <a:rPr lang="en-US" altLang="ja-JP" b="1" dirty="0" smtClean="0"/>
                <a:t> and </a:t>
              </a:r>
              <a:r>
                <a:rPr lang="en-US" altLang="ja-JP" b="1" dirty="0" err="1" smtClean="0"/>
                <a:t>Yau</a:t>
              </a:r>
              <a:r>
                <a:rPr lang="en-US" altLang="ja-JP" b="1" dirty="0" smtClean="0"/>
                <a:t>, 2009)</a:t>
              </a:r>
            </a:p>
            <a:p>
              <a:pPr marL="285750" indent="-285750">
                <a:buFontTx/>
                <a:buChar char="-"/>
              </a:pPr>
              <a:r>
                <a:rPr lang="en-US" altLang="ja-JP" dirty="0" smtClean="0"/>
                <a:t>7 categories of hydrometeors</a:t>
              </a:r>
            </a:p>
            <a:p>
              <a:r>
                <a:rPr kumimoji="1" lang="en-US" altLang="ja-JP" dirty="0"/>
                <a:t> </a:t>
              </a:r>
              <a:r>
                <a:rPr kumimoji="1" lang="en-US" altLang="ja-JP" dirty="0" smtClean="0"/>
                <a:t>  (water vapor, cloud, rain, ice, snow, </a:t>
              </a:r>
            </a:p>
            <a:p>
              <a:r>
                <a:rPr lang="en-US" altLang="ja-JP" dirty="0"/>
                <a:t> </a:t>
              </a:r>
              <a:r>
                <a:rPr lang="en-US" altLang="ja-JP" dirty="0" smtClean="0"/>
                <a:t>  </a:t>
              </a:r>
              <a:r>
                <a:rPr kumimoji="1" lang="en-US" altLang="ja-JP" dirty="0" err="1" smtClean="0"/>
                <a:t>graupel</a:t>
              </a:r>
              <a:r>
                <a:rPr kumimoji="1" lang="en-US" altLang="ja-JP" dirty="0" smtClean="0"/>
                <a:t>, hail)</a:t>
              </a:r>
            </a:p>
            <a:p>
              <a:pPr marL="285750" indent="-285750">
                <a:buFontTx/>
                <a:buChar char="-"/>
              </a:pPr>
              <a:r>
                <a:rPr lang="en-US" altLang="ja-JP" dirty="0" smtClean="0"/>
                <a:t>Calculate the number of CCN using w, P, and T</a:t>
              </a:r>
            </a:p>
            <a:p>
              <a:pPr algn="ctr"/>
              <a:r>
                <a:rPr kumimoji="1" lang="ja-JP" altLang="en-US" dirty="0" smtClean="0"/>
                <a:t>↓</a:t>
              </a:r>
              <a:endParaRPr kumimoji="1" lang="en-US" altLang="ja-JP" dirty="0" smtClean="0"/>
            </a:p>
            <a:p>
              <a:pPr algn="ctr"/>
              <a:r>
                <a:rPr lang="en-US" altLang="ja-JP" u="sng" dirty="0" smtClean="0"/>
                <a:t>multiply the number of CCN by 0.2, 0.5, 1 (control), 2, 3, 4, 5, and 6</a:t>
              </a:r>
              <a:endParaRPr kumimoji="1" lang="en-US" altLang="ja-JP" u="sng" dirty="0" smtClean="0"/>
            </a:p>
          </p:txBody>
        </p:sp>
      </p:grpSp>
      <p:cxnSp>
        <p:nvCxnSpPr>
          <p:cNvPr id="8" name="直線コネクタ 7"/>
          <p:cNvCxnSpPr>
            <a:stCxn id="2" idx="2"/>
          </p:cNvCxnSpPr>
          <p:nvPr/>
        </p:nvCxnSpPr>
        <p:spPr>
          <a:xfrm flipH="1">
            <a:off x="4572000" y="2276872"/>
            <a:ext cx="12946" cy="3096344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ボックス 15"/>
          <p:cNvSpPr txBox="1"/>
          <p:nvPr/>
        </p:nvSpPr>
        <p:spPr>
          <a:xfrm>
            <a:off x="1111918" y="5579538"/>
            <a:ext cx="692016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Simulating 2 pristine cases + 1 control run + 5 polluted cases</a:t>
            </a:r>
          </a:p>
          <a:p>
            <a:r>
              <a:rPr kumimoji="1" lang="en-US" altLang="ja-JP" sz="2000" dirty="0"/>
              <a:t> </a:t>
            </a:r>
            <a:r>
              <a:rPr kumimoji="1" lang="en-US" altLang="ja-JP" sz="2000" dirty="0" smtClean="0"/>
              <a:t>- How does the precipitation change? Why?</a:t>
            </a:r>
            <a:endParaRPr kumimoji="1" lang="ja-JP" altLang="en-US" sz="20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4</a:t>
            </a:r>
            <a:r>
              <a:rPr lang="en-US" altLang="ja-JP" sz="1600" dirty="0" smtClean="0">
                <a:solidFill>
                  <a:schemeClr val="bg1"/>
                </a:solidFill>
              </a:rPr>
              <a:t>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8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1719070"/>
            <a:ext cx="3038873" cy="4878281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Accumulated precipitation slightly decreases with increased aerosols</a:t>
            </a:r>
          </a:p>
          <a:p>
            <a:r>
              <a:rPr lang="en-US" altLang="ja-JP" dirty="0" smtClean="0"/>
              <a:t>But this decrease is quite small: ~5%</a:t>
            </a:r>
          </a:p>
          <a:p>
            <a:r>
              <a:rPr kumimoji="1" lang="en-US" altLang="ja-JP" dirty="0" smtClean="0"/>
              <a:t>Moreover, this decreasing trend disappears when the horizontal resolution is set to 1km, when the heating is changed to 2K or 4K, and with </a:t>
            </a:r>
            <a:r>
              <a:rPr kumimoji="1" lang="en-US" altLang="ja-JP" dirty="0" err="1" smtClean="0"/>
              <a:t>graupel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Results [Morrison scheme]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719812"/>
              </p:ext>
            </p:extLst>
          </p:nvPr>
        </p:nvGraphicFramePr>
        <p:xfrm>
          <a:off x="3419872" y="2132856"/>
          <a:ext cx="5544616" cy="3672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5</a:t>
            </a:r>
            <a:r>
              <a:rPr lang="en-US" altLang="ja-JP" sz="1600" dirty="0" smtClean="0">
                <a:solidFill>
                  <a:schemeClr val="bg1"/>
                </a:solidFill>
              </a:rPr>
              <a:t>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4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1719071"/>
            <a:ext cx="2894857" cy="2862057"/>
          </a:xfrm>
        </p:spPr>
        <p:txBody>
          <a:bodyPr/>
          <a:lstStyle/>
          <a:p>
            <a:r>
              <a:rPr kumimoji="1" lang="en-US" altLang="ja-JP" dirty="0" smtClean="0"/>
              <a:t>Downdraft shows this decrease in precipitation intensity</a:t>
            </a:r>
          </a:p>
          <a:p>
            <a:r>
              <a:rPr lang="en-US" altLang="ja-JP" dirty="0" smtClean="0"/>
              <a:t>Updraft does not</a:t>
            </a:r>
          </a:p>
          <a:p>
            <a:r>
              <a:rPr lang="en-US" altLang="ja-JP" dirty="0" smtClean="0"/>
              <a:t>No interaction between downdraft and updraft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Results [</a:t>
            </a:r>
            <a:r>
              <a:rPr kumimoji="1" lang="en-US" altLang="ja-JP" dirty="0" err="1" smtClean="0"/>
              <a:t>morrison</a:t>
            </a:r>
            <a:r>
              <a:rPr kumimoji="1" lang="en-US" altLang="ja-JP" dirty="0" smtClean="0"/>
              <a:t> scheme]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566503"/>
              </p:ext>
            </p:extLst>
          </p:nvPr>
        </p:nvGraphicFramePr>
        <p:xfrm>
          <a:off x="3193108" y="1772816"/>
          <a:ext cx="5976664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39551" y="5964267"/>
            <a:ext cx="8041817" cy="40011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No robust aerosol effect found in the simulations with Morrison scheme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6</a:t>
            </a:r>
            <a:r>
              <a:rPr lang="en-US" altLang="ja-JP" sz="1600" dirty="0" smtClean="0">
                <a:solidFill>
                  <a:schemeClr val="bg1"/>
                </a:solidFill>
              </a:rPr>
              <a:t>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03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1719071"/>
            <a:ext cx="3254897" cy="4407408"/>
          </a:xfrm>
        </p:spPr>
        <p:txBody>
          <a:bodyPr/>
          <a:lstStyle/>
          <a:p>
            <a:r>
              <a:rPr kumimoji="1" lang="en-US" altLang="ja-JP" dirty="0" smtClean="0"/>
              <a:t>Drastic decrease in accumulated precipitation</a:t>
            </a:r>
          </a:p>
          <a:p>
            <a:r>
              <a:rPr lang="en-US" altLang="ja-JP" dirty="0" smtClean="0"/>
              <a:t>Almost 80% decrease in precipitation, when we compare the most pristine case and the most polluted case</a:t>
            </a:r>
          </a:p>
          <a:p>
            <a:r>
              <a:rPr lang="en-US" altLang="ja-JP" dirty="0" smtClean="0"/>
              <a:t>Robust feature, even when the horizontal resolution or the perturbation is modified (2K or 4K)</a:t>
            </a:r>
          </a:p>
          <a:p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Results [</a:t>
            </a:r>
            <a:r>
              <a:rPr kumimoji="1" lang="en-US" altLang="ja-JP" dirty="0" err="1" smtClean="0"/>
              <a:t>Milbrandt</a:t>
            </a:r>
            <a:r>
              <a:rPr kumimoji="1" lang="en-US" altLang="ja-JP" dirty="0" smtClean="0"/>
              <a:t> scheme]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1800997"/>
              </p:ext>
            </p:extLst>
          </p:nvPr>
        </p:nvGraphicFramePr>
        <p:xfrm>
          <a:off x="3491880" y="2132856"/>
          <a:ext cx="547260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7</a:t>
            </a:r>
            <a:r>
              <a:rPr lang="en-US" altLang="ja-JP" sz="1600" dirty="0" smtClean="0">
                <a:solidFill>
                  <a:schemeClr val="bg1"/>
                </a:solidFill>
              </a:rPr>
              <a:t>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>
          <a:xfrm>
            <a:off x="380999" y="1719071"/>
            <a:ext cx="2894857" cy="4407408"/>
          </a:xfrm>
        </p:spPr>
        <p:txBody>
          <a:bodyPr/>
          <a:lstStyle/>
          <a:p>
            <a:r>
              <a:rPr kumimoji="1" lang="en-US" altLang="ja-JP" dirty="0" smtClean="0"/>
              <a:t>Both downdraft and updraft show the invigoration in the storm system</a:t>
            </a:r>
          </a:p>
          <a:p>
            <a:r>
              <a:rPr lang="en-US" altLang="ja-JP" dirty="0" smtClean="0"/>
              <a:t>Almost symmetric change implies the interaction between downdrafts and updrafts 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3. Results [</a:t>
            </a:r>
            <a:r>
              <a:rPr kumimoji="1" lang="en-US" altLang="ja-JP" dirty="0" err="1" smtClean="0"/>
              <a:t>Milbrandt</a:t>
            </a:r>
            <a:r>
              <a:rPr kumimoji="1" lang="en-US" altLang="ja-JP" dirty="0" smtClean="0"/>
              <a:t> scheme]</a:t>
            </a:r>
            <a:endParaRPr kumimoji="1" lang="ja-JP" altLang="en-US" dirty="0"/>
          </a:p>
        </p:txBody>
      </p:sp>
      <p:graphicFrame>
        <p:nvGraphicFramePr>
          <p:cNvPr id="4" name="グラフ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452820"/>
              </p:ext>
            </p:extLst>
          </p:nvPr>
        </p:nvGraphicFramePr>
        <p:xfrm>
          <a:off x="3203848" y="1772816"/>
          <a:ext cx="5832648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516235" y="5764212"/>
            <a:ext cx="8293552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bg1"/>
                </a:solidFill>
              </a:rPr>
              <a:t>Robust aerosol effect found in the simulations with </a:t>
            </a:r>
            <a:r>
              <a:rPr kumimoji="1" lang="en-US" altLang="ja-JP" sz="2000" dirty="0" err="1" smtClean="0">
                <a:solidFill>
                  <a:schemeClr val="bg1"/>
                </a:solidFill>
              </a:rPr>
              <a:t>Milbrandt-Yau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 scheme</a:t>
            </a:r>
          </a:p>
          <a:p>
            <a:r>
              <a:rPr lang="en-US" altLang="ja-JP" sz="2000" dirty="0" smtClean="0">
                <a:solidFill>
                  <a:schemeClr val="bg1"/>
                </a:solidFill>
              </a:rPr>
              <a:t>But why?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316416" y="116632"/>
            <a:ext cx="6431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schemeClr val="bg1"/>
                </a:solidFill>
              </a:rPr>
              <a:t>8</a:t>
            </a:r>
            <a:r>
              <a:rPr lang="en-US" altLang="ja-JP" sz="1600" dirty="0" smtClean="0">
                <a:solidFill>
                  <a:schemeClr val="bg1"/>
                </a:solidFill>
              </a:rPr>
              <a:t>/15</a:t>
            </a:r>
            <a:endParaRPr kumimoji="1" lang="en-US" altLang="ja-JP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16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グリッド">
  <a:themeElements>
    <a:clrScheme name="グリッド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グリッド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グリッド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727</TotalTime>
  <Words>923</Words>
  <Application>Microsoft Office PowerPoint</Application>
  <PresentationFormat>画面に合わせる (4:3)</PresentationFormat>
  <Paragraphs>174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グリッド</vt:lpstr>
      <vt:lpstr>Sensitivity of  WRF microphysics to aerosol concentration</vt:lpstr>
      <vt:lpstr>1. Introduction</vt:lpstr>
      <vt:lpstr>1. Introduction How does deep convection change with aerosol Loading?</vt:lpstr>
      <vt:lpstr>2. Methods</vt:lpstr>
      <vt:lpstr>2. methods</vt:lpstr>
      <vt:lpstr>3. Results [Morrison scheme]</vt:lpstr>
      <vt:lpstr>3. Results [morrison scheme]</vt:lpstr>
      <vt:lpstr>3. Results [Milbrandt scheme]</vt:lpstr>
      <vt:lpstr>3. Results [Milbrandt scheme]</vt:lpstr>
      <vt:lpstr>Which hydrometeor contributes?</vt:lpstr>
      <vt:lpstr>frozen precipitation</vt:lpstr>
      <vt:lpstr>Graupel</vt:lpstr>
      <vt:lpstr>Why does graupel decrease?</vt:lpstr>
      <vt:lpstr>Snow</vt:lpstr>
      <vt:lpstr>4. Conclusion</vt:lpstr>
      <vt:lpstr>5. Future Work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Azusa</dc:creator>
  <cp:lastModifiedBy>Azusa</cp:lastModifiedBy>
  <cp:revision>55</cp:revision>
  <dcterms:created xsi:type="dcterms:W3CDTF">2013-06-21T04:27:03Z</dcterms:created>
  <dcterms:modified xsi:type="dcterms:W3CDTF">2013-07-25T16:11:26Z</dcterms:modified>
</cp:coreProperties>
</file>