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73" r:id="rId9"/>
    <p:sldId id="279" r:id="rId10"/>
    <p:sldId id="274" r:id="rId11"/>
    <p:sldId id="275" r:id="rId12"/>
    <p:sldId id="280" r:id="rId13"/>
    <p:sldId id="276" r:id="rId14"/>
    <p:sldId id="277" r:id="rId15"/>
    <p:sldId id="278" r:id="rId16"/>
    <p:sldId id="28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6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8FF31-0F18-4995-839A-37D28662B58B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34528-EDD0-4EBD-84B5-C089AA807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8FF31-0F18-4995-839A-37D28662B58B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34528-EDD0-4EBD-84B5-C089AA807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8FF31-0F18-4995-839A-37D28662B58B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34528-EDD0-4EBD-84B5-C089AA807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8FF31-0F18-4995-839A-37D28662B58B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34528-EDD0-4EBD-84B5-C089AA807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8FF31-0F18-4995-839A-37D28662B58B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34528-EDD0-4EBD-84B5-C089AA807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8FF31-0F18-4995-839A-37D28662B58B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34528-EDD0-4EBD-84B5-C089AA807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8FF31-0F18-4995-839A-37D28662B58B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34528-EDD0-4EBD-84B5-C089AA807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8FF31-0F18-4995-839A-37D28662B58B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34528-EDD0-4EBD-84B5-C089AA807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8FF31-0F18-4995-839A-37D28662B58B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34528-EDD0-4EBD-84B5-C089AA807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8FF31-0F18-4995-839A-37D28662B58B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34528-EDD0-4EBD-84B5-C089AA807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8FF31-0F18-4995-839A-37D28662B58B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34528-EDD0-4EBD-84B5-C089AA807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8FF31-0F18-4995-839A-37D28662B58B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34528-EDD0-4EBD-84B5-C089AA807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0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Influence of Clouds on Surface Heat Fluxes in an Energy Deficient Regime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Dea Doklestic 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</a:rPr>
              <a:t>G&amp;G 570 Class </a:t>
            </a:r>
            <a:r>
              <a:rPr lang="en-US" dirty="0" smtClean="0">
                <a:solidFill>
                  <a:schemeClr val="bg1"/>
                </a:solidFill>
              </a:rPr>
              <a:t>Project</a:t>
            </a:r>
          </a:p>
          <a:p>
            <a:pPr algn="r"/>
            <a:r>
              <a:rPr lang="en-US" sz="2600" dirty="0" smtClean="0">
                <a:solidFill>
                  <a:schemeClr val="bg1"/>
                </a:solidFill>
              </a:rPr>
              <a:t>Heat Budget Group Presentation, June 16, 2011</a:t>
            </a:r>
            <a:endParaRPr lang="en-US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</a:rPr>
              <a:t>2. 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</a:rPr>
              <a:t>Influence of Clouds on Longwave Radiation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</a:rPr>
              <a:t>Before melting of snow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Content Placeholder 3" descr="BSM_lw_sw_200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47379" y="1600200"/>
            <a:ext cx="9523027" cy="5105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</a:rPr>
              <a:t>2.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Influence of Clouds on Longwave Radiation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Snow-free conditions</a:t>
            </a:r>
            <a:endParaRPr lang="en-US" sz="3200" dirty="0"/>
          </a:p>
        </p:txBody>
      </p:sp>
      <p:pic>
        <p:nvPicPr>
          <p:cNvPr id="9" name="Content Placeholder 8" descr="ASM_lw_sw_200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587500"/>
            <a:ext cx="9262446" cy="49657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2. Clouds and Longwave 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R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adiation</a:t>
            </a:r>
            <a:b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Conclusions</a:t>
            </a:r>
            <a:endParaRPr lang="en-US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Spring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2259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 clear days – OLR exhibits a diurnal cycle. </a:t>
            </a:r>
          </a:p>
          <a:p>
            <a:r>
              <a:rPr lang="en-US" dirty="0" smtClean="0"/>
              <a:t>Maximum radiation emitted during daytime, minimum during night</a:t>
            </a:r>
          </a:p>
          <a:p>
            <a:r>
              <a:rPr lang="en-US" dirty="0" smtClean="0"/>
              <a:t>On cloudy days – diurnal cycle in OLR vanishes</a:t>
            </a:r>
          </a:p>
          <a:p>
            <a:r>
              <a:rPr lang="en-US" dirty="0" smtClean="0"/>
              <a:t>Incoming LW radiation higher on cloudy days – both in spring and summer</a:t>
            </a:r>
          </a:p>
          <a:p>
            <a:pPr lvl="1"/>
            <a:r>
              <a:rPr lang="en-US" dirty="0" smtClean="0"/>
              <a:t>Shows no diurnal variations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Summer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225925"/>
          </a:xfrm>
        </p:spPr>
        <p:txBody>
          <a:bodyPr/>
          <a:lstStyle/>
          <a:p>
            <a:r>
              <a:rPr lang="en-US" dirty="0" smtClean="0"/>
              <a:t>On clear days – OLR exhibits a diurnal cycle. </a:t>
            </a:r>
          </a:p>
          <a:p>
            <a:r>
              <a:rPr lang="en-US" dirty="0" smtClean="0"/>
              <a:t>During summer, even on cloudy days there is some diurnal variation in OLR</a:t>
            </a:r>
          </a:p>
          <a:p>
            <a:pPr lvl="1"/>
            <a:r>
              <a:rPr lang="en-US" dirty="0" smtClean="0"/>
              <a:t>Likely due to more SW radiation being absorbed at the ground because of a much lower albedo. )That drives a diurnal cycle in surface temperature)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Do the clouds inhibit snow melting or do they accelerate it?</a:t>
            </a:r>
            <a:endParaRPr lang="en-US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winter conditions when SW radiation is zero, the presence of clouds will increase R</a:t>
            </a:r>
            <a:r>
              <a:rPr lang="en-US" sz="1800" dirty="0" smtClean="0"/>
              <a:t>NET</a:t>
            </a:r>
          </a:p>
          <a:p>
            <a:r>
              <a:rPr lang="en-US" dirty="0" smtClean="0"/>
              <a:t>In spring – solar radiation gets higher – clouds have a double effect:</a:t>
            </a:r>
          </a:p>
          <a:p>
            <a:pPr lvl="1"/>
            <a:r>
              <a:rPr lang="en-US" sz="2400" dirty="0" smtClean="0"/>
              <a:t>Decrease incoming shortwave radiation</a:t>
            </a:r>
          </a:p>
          <a:p>
            <a:pPr lvl="1"/>
            <a:r>
              <a:rPr lang="en-US" sz="2400" dirty="0" smtClean="0"/>
              <a:t>Decrease outgoing longwave radiation &amp; increase incoming LW</a:t>
            </a:r>
          </a:p>
          <a:p>
            <a:pPr lvl="1"/>
            <a:r>
              <a:rPr lang="en-US" sz="2400" dirty="0" smtClean="0"/>
              <a:t>These two effects work in opposite directions, so which one is dominant?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Approach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r>
              <a:rPr lang="en-US" sz="2800" dirty="0" smtClean="0"/>
              <a:t>Model incoming SW radiation: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800" dirty="0" smtClean="0"/>
              <a:t>Incoming LW – assumed to be constant throughout the day. Set to 200Wm</a:t>
            </a:r>
            <a:r>
              <a:rPr lang="en-US" sz="2800" baseline="30000" dirty="0" smtClean="0"/>
              <a:t>-2</a:t>
            </a:r>
          </a:p>
          <a:p>
            <a:r>
              <a:rPr lang="en-US" sz="2800" dirty="0" smtClean="0"/>
              <a:t>Outgoing LW – has a diurnal cycle which is modeled as: </a:t>
            </a:r>
          </a:p>
          <a:p>
            <a:pPr lvl="1"/>
            <a:endParaRPr lang="en-US" dirty="0" smtClean="0"/>
          </a:p>
          <a:p>
            <a:pPr lvl="1"/>
            <a:r>
              <a:rPr lang="en-US" sz="2000" i="1" dirty="0" err="1" smtClean="0"/>
              <a:t>i</a:t>
            </a:r>
            <a:r>
              <a:rPr lang="en-US" sz="2000" dirty="0" smtClean="0"/>
              <a:t> goes from 1 – 48 and corresponds to a 30-minute period</a:t>
            </a:r>
          </a:p>
          <a:p>
            <a:pPr lvl="1"/>
            <a:r>
              <a:rPr lang="en-US" sz="2000" dirty="0" smtClean="0"/>
              <a:t>This equation gives a minimum OLW value of 250 Wm</a:t>
            </a:r>
            <a:r>
              <a:rPr lang="en-US" sz="2000" baseline="30000" dirty="0" smtClean="0"/>
              <a:t>-2</a:t>
            </a:r>
            <a:r>
              <a:rPr lang="en-US" sz="2000" dirty="0" smtClean="0"/>
              <a:t> and a maximum value of 320 Wm</a:t>
            </a:r>
            <a:r>
              <a:rPr lang="en-US" sz="2000" baseline="30000" dirty="0" smtClean="0"/>
              <a:t>-2</a:t>
            </a:r>
            <a:r>
              <a:rPr lang="en-US" sz="2000" dirty="0" smtClean="0"/>
              <a:t> at noon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28800" y="1905000"/>
          <a:ext cx="4800600" cy="457200"/>
        </p:xfrm>
        <a:graphic>
          <a:graphicData uri="http://schemas.openxmlformats.org/presentationml/2006/ole">
            <p:oleObj spid="_x0000_s17410" name="Equation" r:id="rId3" imgW="240012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209800" y="3733800"/>
          <a:ext cx="4141694" cy="838200"/>
        </p:xfrm>
        <a:graphic>
          <a:graphicData uri="http://schemas.openxmlformats.org/presentationml/2006/ole">
            <p:oleObj spid="_x0000_s17411" name="Equation" r:id="rId4" imgW="2133360" imgH="431640" progId="Equation.3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2209800" y="3733800"/>
            <a:ext cx="4114800" cy="76200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828800" y="1752600"/>
            <a:ext cx="4724400" cy="68580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Results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 Comparison of Modeled vs. Measured Net Radiation</a:t>
            </a:r>
            <a:endParaRPr lang="en-US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Rnet_model_vs_measure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1295400"/>
            <a:ext cx="8839200" cy="525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Influence of clouds on melting of snow</a:t>
            </a:r>
            <a:b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Conclusions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period DOY 132 – 145</a:t>
            </a:r>
          </a:p>
          <a:p>
            <a:r>
              <a:rPr lang="en-US" dirty="0" smtClean="0"/>
              <a:t>Modeled perfectly clear days</a:t>
            </a:r>
          </a:p>
          <a:p>
            <a:pPr lvl="1"/>
            <a:r>
              <a:rPr lang="en-US" dirty="0" err="1" smtClean="0"/>
              <a:t>Transmisivity</a:t>
            </a:r>
            <a:r>
              <a:rPr lang="en-US" dirty="0" smtClean="0"/>
              <a:t> 0.9</a:t>
            </a:r>
          </a:p>
          <a:p>
            <a:pPr lvl="1"/>
            <a:r>
              <a:rPr lang="en-US" dirty="0" smtClean="0"/>
              <a:t>Albedo 0.75</a:t>
            </a:r>
          </a:p>
          <a:p>
            <a:r>
              <a:rPr lang="en-US" dirty="0" smtClean="0"/>
              <a:t>Net radiation modeled this way was lower than observed net radiation on cloudy days</a:t>
            </a:r>
          </a:p>
          <a:p>
            <a:r>
              <a:rPr lang="en-US" dirty="0" smtClean="0"/>
              <a:t>In this particular case, cloudiness seems to accelerate melting of snow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Questions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dirty="0" smtClean="0"/>
              <a:t>How do clouds influence surface heat budget?</a:t>
            </a:r>
          </a:p>
          <a:p>
            <a:endParaRPr lang="en-US" dirty="0" smtClean="0"/>
          </a:p>
          <a:p>
            <a:r>
              <a:rPr lang="en-US" dirty="0" smtClean="0"/>
              <a:t>How are turbulent heat fluxes influenced during overcast conditions?</a:t>
            </a:r>
          </a:p>
          <a:p>
            <a:pPr lvl="1"/>
            <a:r>
              <a:rPr lang="en-US" dirty="0" smtClean="0"/>
              <a:t>Is latent heat flux mainly controlled by RH or plant transpiration</a:t>
            </a:r>
            <a:r>
              <a:rPr lang="en-US" dirty="0" smtClean="0"/>
              <a:t>?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How is longwave radiation influenced by clouds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Surface Heat Budget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0" y="5257800"/>
            <a:ext cx="6019800" cy="1524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n 5"/>
          <p:cNvSpPr/>
          <p:nvPr/>
        </p:nvSpPr>
        <p:spPr>
          <a:xfrm>
            <a:off x="2286000" y="1752600"/>
            <a:ext cx="609600" cy="609600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1981200" y="2819400"/>
            <a:ext cx="1981200" cy="304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7"/>
          <p:cNvSpPr/>
          <p:nvPr/>
        </p:nvSpPr>
        <p:spPr>
          <a:xfrm>
            <a:off x="4191000" y="2819400"/>
            <a:ext cx="1981200" cy="304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16200000" flipH="1">
            <a:off x="1485900" y="3543300"/>
            <a:ext cx="2819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2667000" y="2514600"/>
            <a:ext cx="457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3009900" y="4610100"/>
            <a:ext cx="838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own Arrow 17"/>
          <p:cNvSpPr/>
          <p:nvPr/>
        </p:nvSpPr>
        <p:spPr>
          <a:xfrm>
            <a:off x="5029200" y="3124200"/>
            <a:ext cx="3048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 Arrow 18"/>
          <p:cNvSpPr/>
          <p:nvPr/>
        </p:nvSpPr>
        <p:spPr>
          <a:xfrm>
            <a:off x="4419600" y="4495800"/>
            <a:ext cx="304800" cy="762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rot="5400000" flipH="1" flipV="1">
            <a:off x="5562600" y="48006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6019800" y="49530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own Arrow 27"/>
          <p:cNvSpPr/>
          <p:nvPr/>
        </p:nvSpPr>
        <p:spPr>
          <a:xfrm>
            <a:off x="3200400" y="5410200"/>
            <a:ext cx="762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048000" y="4114800"/>
            <a:ext cx="493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267200" y="4191000"/>
            <a:ext cx="735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LW ↑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876800" y="3733800"/>
            <a:ext cx="735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LW ↓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352800" y="55626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867400" y="4038600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     LE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267200" y="5638800"/>
            <a:ext cx="30391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</a:t>
            </a:r>
            <a:r>
              <a:rPr lang="en-US" sz="1600" dirty="0" err="1" smtClean="0"/>
              <a:t>net</a:t>
            </a:r>
            <a:r>
              <a:rPr lang="en-US" dirty="0" smtClean="0"/>
              <a:t> = S(1 – a) + LW ↓ - LW ↑</a:t>
            </a:r>
          </a:p>
          <a:p>
            <a:endParaRPr lang="en-US" dirty="0" smtClean="0"/>
          </a:p>
          <a:p>
            <a:r>
              <a:rPr lang="en-US" dirty="0" err="1" smtClean="0"/>
              <a:t>R</a:t>
            </a:r>
            <a:r>
              <a:rPr lang="en-US" sz="1600" dirty="0" err="1" smtClean="0"/>
              <a:t>net</a:t>
            </a:r>
            <a:r>
              <a:rPr lang="en-US" dirty="0" smtClean="0"/>
              <a:t> – G = H + LE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4267200" y="5638800"/>
            <a:ext cx="3048000" cy="9906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Region of Interest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446087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Ivotuk</a:t>
            </a:r>
            <a:r>
              <a:rPr lang="en-US" dirty="0" smtClean="0"/>
              <a:t>, Alaska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Flux Tower equipped with </a:t>
            </a:r>
            <a:r>
              <a:rPr lang="en-US" dirty="0" err="1" smtClean="0"/>
              <a:t>pyranometers</a:t>
            </a:r>
            <a:r>
              <a:rPr lang="en-US" dirty="0" smtClean="0"/>
              <a:t> to measure incoming and outgoing SW radiation and infrared thermometers to measure outgoing and incoming LW radiation</a:t>
            </a:r>
          </a:p>
          <a:p>
            <a:r>
              <a:rPr lang="en-US" dirty="0" smtClean="0"/>
              <a:t>Turbulent fluxes estimated using the eddy covariance method (sonic anemometer)</a:t>
            </a:r>
          </a:p>
          <a:p>
            <a:r>
              <a:rPr lang="en-US" dirty="0" smtClean="0"/>
              <a:t>Location: 68N, 155W</a:t>
            </a:r>
          </a:p>
          <a:p>
            <a:r>
              <a:rPr lang="en-US" dirty="0" smtClean="0"/>
              <a:t>Available data: 2004 - 2006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 descr="map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876800" y="2057400"/>
            <a:ext cx="2867025" cy="3781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 descr="Ivotuk_060203_eas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4648200"/>
            <a:ext cx="2514600" cy="20279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Approach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r>
              <a:rPr lang="en-US" dirty="0" smtClean="0"/>
              <a:t>2 different states</a:t>
            </a:r>
          </a:p>
          <a:p>
            <a:pPr lvl="1"/>
            <a:r>
              <a:rPr lang="en-US" dirty="0" smtClean="0"/>
              <a:t>Snow on the </a:t>
            </a:r>
            <a:r>
              <a:rPr lang="en-US" dirty="0" smtClean="0"/>
              <a:t>ground (DOY 132 – 145)</a:t>
            </a:r>
            <a:endParaRPr lang="en-US" dirty="0" smtClean="0"/>
          </a:p>
          <a:p>
            <a:pPr lvl="1"/>
            <a:r>
              <a:rPr lang="en-US" dirty="0" smtClean="0"/>
              <a:t>No snow on the </a:t>
            </a:r>
            <a:r>
              <a:rPr lang="en-US" dirty="0" smtClean="0"/>
              <a:t>ground (DOY 195 – 208)</a:t>
            </a:r>
            <a:endParaRPr lang="en-US" dirty="0" smtClean="0"/>
          </a:p>
        </p:txBody>
      </p:sp>
      <p:pic>
        <p:nvPicPr>
          <p:cNvPr id="10" name="Picture 9" descr="Modis_subset_vis_actual_200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3048000"/>
            <a:ext cx="7245489" cy="3657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4038600" y="3048000"/>
            <a:ext cx="1604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Albedo (Visual)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6629400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Image obtained from: http://daac.ornl.gov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1. Penman-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</a:rPr>
              <a:t>Monteith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Equation for evaporation from a wet surface</a:t>
            </a:r>
            <a:b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(Potential Evaporation)</a:t>
            </a:r>
            <a:endParaRPr lang="en-US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43400"/>
          </a:xfrm>
        </p:spPr>
        <p:txBody>
          <a:bodyPr/>
          <a:lstStyle/>
          <a:p>
            <a:r>
              <a:rPr lang="en-US" dirty="0" smtClean="0"/>
              <a:t>Evaporation from a wet surface given the available energy and vapor pressure deficit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Assumed to be maximum possible evaporation for the given available energy. (Water supply not limited)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667000" y="3429000"/>
          <a:ext cx="3304903" cy="838200"/>
        </p:xfrm>
        <a:graphic>
          <a:graphicData uri="http://schemas.openxmlformats.org/presentationml/2006/ole">
            <p:oleObj spid="_x0000_s1027" name="Equation" r:id="rId3" imgW="175248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1. 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PE and Latent Heat Flux</a:t>
            </a:r>
            <a:b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</a:rPr>
              <a:t>Before melting of snow</a:t>
            </a: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Picture 4" descr="BSM_LE_PE_P_R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52600"/>
            <a:ext cx="9144000" cy="4756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PE and Latent heat Flux</a:t>
            </a:r>
            <a:b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</a:rPr>
              <a:t>Snow – free conditions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Picture 4" descr="ASM_LE_PE_P_R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371600"/>
            <a:ext cx="9144000" cy="495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</a:rPr>
              <a:t>PE and Latent Heat 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</a:rPr>
              <a:t>F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</a:rPr>
              <a:t>lux </a:t>
            </a:r>
            <a:br>
              <a:rPr lang="en-US" sz="36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Conclusions</a:t>
            </a:r>
            <a:endParaRPr lang="en-US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Spring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When the ground is still covered with snow, LH is zero</a:t>
            </a:r>
          </a:p>
          <a:p>
            <a:r>
              <a:rPr lang="en-US" dirty="0" smtClean="0"/>
              <a:t>Different from modeled PE</a:t>
            </a:r>
          </a:p>
          <a:p>
            <a:r>
              <a:rPr lang="en-US" dirty="0" smtClean="0"/>
              <a:t>PE over snow shows a diurnal cycle which is completely absent in measured data.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Summer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Latent heat flux exhibits a diurnal cycle</a:t>
            </a:r>
          </a:p>
          <a:p>
            <a:r>
              <a:rPr lang="en-US" dirty="0" smtClean="0"/>
              <a:t>Maximum occurs during midday, minimum over night</a:t>
            </a:r>
          </a:p>
          <a:p>
            <a:r>
              <a:rPr lang="en-US" dirty="0" smtClean="0"/>
              <a:t>PE grossly overestimates latent heat flux</a:t>
            </a:r>
          </a:p>
          <a:p>
            <a:r>
              <a:rPr lang="en-US" dirty="0" smtClean="0"/>
              <a:t>Cloudiness does not seem to influence LH much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1035</TotalTime>
  <Words>602</Words>
  <Application>Microsoft Office PowerPoint</Application>
  <PresentationFormat>On-screen Show (4:3)</PresentationFormat>
  <Paragraphs>84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Microsoft Equation 3.0</vt:lpstr>
      <vt:lpstr>Influence of Clouds on Surface Heat Fluxes in an Energy Deficient Regime</vt:lpstr>
      <vt:lpstr>Questions</vt:lpstr>
      <vt:lpstr>Surface Heat Budget</vt:lpstr>
      <vt:lpstr>Region of Interest</vt:lpstr>
      <vt:lpstr>Approach</vt:lpstr>
      <vt:lpstr>1. Penman-Monteith Equation for evaporation from a wet surface (Potential Evaporation)</vt:lpstr>
      <vt:lpstr>1. PE and Latent Heat Flux Before melting of snow</vt:lpstr>
      <vt:lpstr>PE and Latent heat Flux Snow – free conditions</vt:lpstr>
      <vt:lpstr>PE and Latent Heat Flux  Conclusions</vt:lpstr>
      <vt:lpstr>2. Influence of Clouds on Longwave Radiation Before melting of snow</vt:lpstr>
      <vt:lpstr>2. Influence of Clouds on Longwave Radiation Snow-free conditions</vt:lpstr>
      <vt:lpstr>2. Clouds and Longwave Radiation Conclusions</vt:lpstr>
      <vt:lpstr>Do the clouds inhibit snow melting or do they accelerate it?</vt:lpstr>
      <vt:lpstr>Approach</vt:lpstr>
      <vt:lpstr>Results  Comparison of Modeled vs. Measured Net Radiation</vt:lpstr>
      <vt:lpstr>Influence of clouds on melting of snow 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Influence of Clouds on Surface Heat Fluxes in an Energy Deficient Regime</dc:title>
  <dc:creator>Dea</dc:creator>
  <cp:lastModifiedBy>Dea</cp:lastModifiedBy>
  <cp:revision>41</cp:revision>
  <dcterms:created xsi:type="dcterms:W3CDTF">2011-04-19T22:03:31Z</dcterms:created>
  <dcterms:modified xsi:type="dcterms:W3CDTF">2011-06-16T18:06:22Z</dcterms:modified>
</cp:coreProperties>
</file>