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24"/>
  </p:notesMasterIdLst>
  <p:sldIdLst>
    <p:sldId id="256" r:id="rId2"/>
    <p:sldId id="257" r:id="rId3"/>
    <p:sldId id="258" r:id="rId4"/>
    <p:sldId id="288" r:id="rId5"/>
    <p:sldId id="289" r:id="rId6"/>
    <p:sldId id="295" r:id="rId7"/>
    <p:sldId id="262" r:id="rId8"/>
    <p:sldId id="263" r:id="rId9"/>
    <p:sldId id="292" r:id="rId10"/>
    <p:sldId id="293" r:id="rId11"/>
    <p:sldId id="294" r:id="rId12"/>
    <p:sldId id="265" r:id="rId13"/>
    <p:sldId id="266" r:id="rId14"/>
    <p:sldId id="267" r:id="rId15"/>
    <p:sldId id="268" r:id="rId16"/>
    <p:sldId id="269" r:id="rId17"/>
    <p:sldId id="296" r:id="rId18"/>
    <p:sldId id="298" r:id="rId19"/>
    <p:sldId id="299" r:id="rId20"/>
    <p:sldId id="297" r:id="rId21"/>
    <p:sldId id="274" r:id="rId22"/>
    <p:sldId id="275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343" autoAdjust="0"/>
  </p:normalViewPr>
  <p:slideViewPr>
    <p:cSldViewPr>
      <p:cViewPr varScale="1">
        <p:scale>
          <a:sx n="97" d="100"/>
          <a:sy n="97" d="100"/>
        </p:scale>
        <p:origin x="-11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F757C-017F-4C37-AFFA-11719E3EA2D1}" type="datetimeFigureOut">
              <a:rPr lang="fr-FR" smtClean="0"/>
              <a:pPr/>
              <a:t>02/06/2011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3B4CC-2CCE-472E-A2B1-A59535F021AE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3B4CC-2CCE-472E-A2B1-A59535F021AE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3B4CC-2CCE-472E-A2B1-A59535F021AE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3B4CC-2CCE-472E-A2B1-A59535F021AE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3B4CC-2CCE-472E-A2B1-A59535F021AE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3B4CC-2CCE-472E-A2B1-A59535F021AE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3B4CC-2CCE-472E-A2B1-A59535F021AE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3B4CC-2CCE-472E-A2B1-A59535F021AE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3B4CC-2CCE-472E-A2B1-A59535F021AE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3B4CC-2CCE-472E-A2B1-A59535F021AE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3B4CC-2CCE-472E-A2B1-A59535F021AE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3B4CC-2CCE-472E-A2B1-A59535F021AE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3B4CC-2CCE-472E-A2B1-A59535F021AE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3B4CC-2CCE-472E-A2B1-A59535F021AE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3B4CC-2CCE-472E-A2B1-A59535F021AE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3B4CC-2CCE-472E-A2B1-A59535F021AE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3B4CC-2CCE-472E-A2B1-A59535F021AE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3B4CC-2CCE-472E-A2B1-A59535F021AE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3B4CC-2CCE-472E-A2B1-A59535F021AE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3B4CC-2CCE-472E-A2B1-A59535F021AE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3B4CC-2CCE-472E-A2B1-A59535F021A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3B4CC-2CCE-472E-A2B1-A59535F021AE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3B4CC-2CCE-472E-A2B1-A59535F021AE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D490BE2-1829-43FC-96BF-20EBD2F04252}" type="datetimeFigureOut">
              <a:rPr lang="fr-FR" smtClean="0"/>
              <a:pPr/>
              <a:t>02/06/2011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12953E-A768-4088-8784-C8182B3D321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0BE2-1829-43FC-96BF-20EBD2F04252}" type="datetimeFigureOut">
              <a:rPr lang="fr-FR" smtClean="0"/>
              <a:pPr/>
              <a:t>02/06/2011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953E-A768-4088-8784-C8182B3D321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D490BE2-1829-43FC-96BF-20EBD2F04252}" type="datetimeFigureOut">
              <a:rPr lang="fr-FR" smtClean="0"/>
              <a:pPr/>
              <a:t>02/06/2011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912953E-A768-4088-8784-C8182B3D321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0BE2-1829-43FC-96BF-20EBD2F04252}" type="datetimeFigureOut">
              <a:rPr lang="fr-FR" smtClean="0"/>
              <a:pPr/>
              <a:t>02/06/2011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12953E-A768-4088-8784-C8182B3D321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0BE2-1829-43FC-96BF-20EBD2F04252}" type="datetimeFigureOut">
              <a:rPr lang="fr-FR" smtClean="0"/>
              <a:pPr/>
              <a:t>02/06/2011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912953E-A768-4088-8784-C8182B3D321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D490BE2-1829-43FC-96BF-20EBD2F04252}" type="datetimeFigureOut">
              <a:rPr lang="fr-FR" smtClean="0"/>
              <a:pPr/>
              <a:t>02/06/2011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912953E-A768-4088-8784-C8182B3D321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D490BE2-1829-43FC-96BF-20EBD2F04252}" type="datetimeFigureOut">
              <a:rPr lang="fr-FR" smtClean="0"/>
              <a:pPr/>
              <a:t>02/06/2011</a:t>
            </a:fld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912953E-A768-4088-8784-C8182B3D321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0BE2-1829-43FC-96BF-20EBD2F04252}" type="datetimeFigureOut">
              <a:rPr lang="fr-FR" smtClean="0"/>
              <a:pPr/>
              <a:t>02/06/2011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12953E-A768-4088-8784-C8182B3D321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0BE2-1829-43FC-96BF-20EBD2F04252}" type="datetimeFigureOut">
              <a:rPr lang="fr-FR" smtClean="0"/>
              <a:pPr/>
              <a:t>02/06/2011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12953E-A768-4088-8784-C8182B3D321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0BE2-1829-43FC-96BF-20EBD2F04252}" type="datetimeFigureOut">
              <a:rPr lang="fr-FR" smtClean="0"/>
              <a:pPr/>
              <a:t>02/06/2011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12953E-A768-4088-8784-C8182B3D321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D490BE2-1829-43FC-96BF-20EBD2F04252}" type="datetimeFigureOut">
              <a:rPr lang="fr-FR" smtClean="0"/>
              <a:pPr/>
              <a:t>02/06/2011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912953E-A768-4088-8784-C8182B3D321F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490BE2-1829-43FC-96BF-20EBD2F04252}" type="datetimeFigureOut">
              <a:rPr lang="fr-FR" smtClean="0"/>
              <a:pPr/>
              <a:t>02/06/2011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12953E-A768-4088-8784-C8182B3D321F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ndsat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ndcover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3000372"/>
            <a:ext cx="7772400" cy="1470025"/>
          </a:xfrm>
        </p:spPr>
        <p:txBody>
          <a:bodyPr>
            <a:no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ImpactS</a:t>
            </a:r>
            <a:r>
              <a:rPr lang="fr-FR" dirty="0" smtClean="0"/>
              <a:t> of </a:t>
            </a:r>
            <a:r>
              <a:rPr lang="fr-FR" dirty="0" err="1" smtClean="0"/>
              <a:t>urbanization</a:t>
            </a:r>
            <a:r>
              <a:rPr lang="fr-FR" dirty="0" smtClean="0"/>
              <a:t> on surface </a:t>
            </a:r>
            <a:r>
              <a:rPr lang="fr-FR" dirty="0" err="1" smtClean="0"/>
              <a:t>albedo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in </a:t>
            </a:r>
            <a:r>
              <a:rPr lang="fr-FR" dirty="0" smtClean="0"/>
              <a:t>the </a:t>
            </a:r>
            <a:r>
              <a:rPr lang="fr-FR" dirty="0" err="1" smtClean="0"/>
              <a:t>Yangtze</a:t>
            </a:r>
            <a:r>
              <a:rPr lang="fr-FR" dirty="0" smtClean="0"/>
              <a:t> River </a:t>
            </a:r>
            <a:r>
              <a:rPr lang="fr-FR" dirty="0" smtClean="0"/>
              <a:t>Delta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38400" y="6050037"/>
            <a:ext cx="6705600" cy="685800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4000" dirty="0" smtClean="0"/>
              <a:t>Mélanie Bourré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21508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06/02/2011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28596" y="285728"/>
            <a:ext cx="3886200" cy="640080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 smtClean="0"/>
              <a:t>08/11/1989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929190" y="285728"/>
            <a:ext cx="3886200" cy="640080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dirty="0" smtClean="0"/>
              <a:t>08/15/2005</a:t>
            </a:r>
          </a:p>
        </p:txBody>
      </p:sp>
      <p:pic>
        <p:nvPicPr>
          <p:cNvPr id="4" name="Picture 3" descr="432-19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428868"/>
            <a:ext cx="4090648" cy="3929090"/>
          </a:xfrm>
          <a:prstGeom prst="rect">
            <a:avLst/>
          </a:prstGeom>
        </p:spPr>
      </p:pic>
      <p:pic>
        <p:nvPicPr>
          <p:cNvPr id="5" name="Picture 4" descr="432-2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428868"/>
            <a:ext cx="4090647" cy="3929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6116" y="1785926"/>
            <a:ext cx="2571768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Yangtze River Delta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icang2005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429256" y="2071678"/>
            <a:ext cx="3024335" cy="2627829"/>
          </a:xfrm>
        </p:spPr>
      </p:pic>
      <p:pic>
        <p:nvPicPr>
          <p:cNvPr id="5" name="Picture 4" descr="taicang19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071678"/>
            <a:ext cx="3066305" cy="2664296"/>
          </a:xfrm>
          <a:prstGeom prst="rect">
            <a:avLst/>
          </a:prstGeom>
        </p:spPr>
      </p:pic>
      <p:pic>
        <p:nvPicPr>
          <p:cNvPr id="8" name="Picture 7" descr="aquaculture19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5357826"/>
            <a:ext cx="2057400" cy="1095375"/>
          </a:xfrm>
          <a:prstGeom prst="rect">
            <a:avLst/>
          </a:prstGeom>
        </p:spPr>
      </p:pic>
      <p:pic>
        <p:nvPicPr>
          <p:cNvPr id="9" name="Picture 8" descr="aquaculture2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5357826"/>
            <a:ext cx="2057400" cy="1095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4744" y="1643050"/>
            <a:ext cx="107157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Taicang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4929198"/>
            <a:ext cx="1857388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Aquaculture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 Placeholder 11"/>
          <p:cNvSpPr txBox="1">
            <a:spLocks/>
          </p:cNvSpPr>
          <p:nvPr/>
        </p:nvSpPr>
        <p:spPr>
          <a:xfrm>
            <a:off x="428596" y="285728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08/11/1989</a:t>
            </a:r>
          </a:p>
        </p:txBody>
      </p:sp>
      <p:sp>
        <p:nvSpPr>
          <p:cNvPr id="18" name="Text Placeholder 13"/>
          <p:cNvSpPr txBox="1">
            <a:spLocks/>
          </p:cNvSpPr>
          <p:nvPr/>
        </p:nvSpPr>
        <p:spPr>
          <a:xfrm>
            <a:off x="4929190" y="285728"/>
            <a:ext cx="3886200" cy="64008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08/15/2005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Classification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7829576" cy="67667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sz="2300" b="1" dirty="0" err="1" smtClean="0"/>
              <a:t>Methodology</a:t>
            </a:r>
            <a:r>
              <a:rPr lang="fr-FR" sz="2300" dirty="0" smtClean="0"/>
              <a:t> :</a:t>
            </a:r>
          </a:p>
          <a:p>
            <a:pPr>
              <a:buNone/>
            </a:pPr>
            <a:r>
              <a:rPr lang="fr-FR" sz="2300" dirty="0" smtClean="0"/>
              <a:t>Classification </a:t>
            </a:r>
            <a:r>
              <a:rPr lang="fr-FR" sz="2300" dirty="0" err="1" smtClean="0"/>
              <a:t>processed</a:t>
            </a:r>
            <a:r>
              <a:rPr lang="fr-FR" sz="2300" dirty="0" smtClean="0"/>
              <a:t> on the Digital </a:t>
            </a:r>
            <a:r>
              <a:rPr lang="fr-FR" sz="2300" dirty="0" err="1" smtClean="0"/>
              <a:t>Numbers</a:t>
            </a:r>
            <a:r>
              <a:rPr lang="fr-FR" sz="2300" dirty="0" smtClean="0"/>
              <a:t> </a:t>
            </a:r>
            <a:r>
              <a:rPr lang="fr-FR" sz="2300" dirty="0" err="1" smtClean="0"/>
              <a:t>within</a:t>
            </a:r>
            <a:r>
              <a:rPr lang="fr-FR" sz="2300" dirty="0" smtClean="0"/>
              <a:t> the 6 non thermal bands.</a:t>
            </a:r>
          </a:p>
          <a:p>
            <a:pPr>
              <a:buNone/>
            </a:pPr>
            <a:endParaRPr lang="fr-FR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28662" y="2500306"/>
            <a:ext cx="7215238" cy="92333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Unsupervised</a:t>
            </a:r>
            <a:r>
              <a:rPr lang="fr-FR" b="1" dirty="0" smtClean="0"/>
              <a:t> classification</a:t>
            </a:r>
          </a:p>
          <a:p>
            <a:pPr algn="ctr">
              <a:buNone/>
            </a:pPr>
            <a:r>
              <a:rPr lang="fr-FR" dirty="0" smtClean="0"/>
              <a:t>ISODATA </a:t>
            </a:r>
            <a:r>
              <a:rPr lang="fr-FR" dirty="0" err="1" smtClean="0"/>
              <a:t>algorithm</a:t>
            </a:r>
            <a:r>
              <a:rPr lang="fr-FR" dirty="0" smtClean="0"/>
              <a:t>	 </a:t>
            </a:r>
            <a:r>
              <a:rPr lang="fr-FR" i="1" dirty="0" smtClean="0"/>
              <a:t>ENVI </a:t>
            </a:r>
            <a:r>
              <a:rPr lang="fr-FR" i="1" dirty="0" smtClean="0"/>
              <a:t>Software</a:t>
            </a:r>
          </a:p>
          <a:p>
            <a:pPr algn="ctr">
              <a:buNone/>
            </a:pPr>
            <a:r>
              <a:rPr lang="fr-FR" dirty="0" smtClean="0"/>
              <a:t>Identification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ground</a:t>
            </a:r>
            <a:r>
              <a:rPr lang="fr-FR" dirty="0" smtClean="0"/>
              <a:t> </a:t>
            </a:r>
            <a:r>
              <a:rPr lang="fr-FR" dirty="0" err="1" smtClean="0"/>
              <a:t>reference</a:t>
            </a:r>
            <a:r>
              <a:rPr lang="fr-FR" dirty="0" smtClean="0"/>
              <a:t> </a:t>
            </a:r>
            <a:r>
              <a:rPr lang="fr-FR" dirty="0" smtClean="0"/>
              <a:t>data</a:t>
            </a:r>
            <a:endParaRPr lang="fr-F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643174" y="3929066"/>
            <a:ext cx="3929090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Choice</a:t>
            </a:r>
            <a:r>
              <a:rPr lang="fr-FR" b="1" dirty="0" smtClean="0"/>
              <a:t> and </a:t>
            </a:r>
            <a:r>
              <a:rPr lang="fr-FR" b="1" dirty="0" err="1" smtClean="0"/>
              <a:t>definition</a:t>
            </a:r>
            <a:r>
              <a:rPr lang="fr-FR" b="1" dirty="0" smtClean="0"/>
              <a:t> of classes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57422" y="4857760"/>
            <a:ext cx="4714908" cy="64633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Supervised</a:t>
            </a:r>
            <a:r>
              <a:rPr lang="fr-FR" b="1" dirty="0" smtClean="0"/>
              <a:t> classification</a:t>
            </a:r>
          </a:p>
          <a:p>
            <a:pPr algn="ctr">
              <a:buNone/>
            </a:pPr>
            <a:r>
              <a:rPr lang="fr-FR" dirty="0" smtClean="0"/>
              <a:t>Maximum </a:t>
            </a:r>
            <a:r>
              <a:rPr lang="fr-FR" dirty="0" err="1" smtClean="0"/>
              <a:t>Likelihood</a:t>
            </a:r>
            <a:r>
              <a:rPr lang="fr-FR" dirty="0" smtClean="0"/>
              <a:t> </a:t>
            </a:r>
            <a:r>
              <a:rPr lang="fr-FR" dirty="0" smtClean="0"/>
              <a:t>Classifier   </a:t>
            </a:r>
            <a:r>
              <a:rPr lang="fr-FR" i="1" dirty="0" smtClean="0"/>
              <a:t>EN</a:t>
            </a:r>
            <a:r>
              <a:rPr lang="fr-FR" dirty="0" smtClean="0"/>
              <a:t>V</a:t>
            </a:r>
            <a:r>
              <a:rPr lang="fr-FR" i="1" dirty="0" smtClean="0"/>
              <a:t>I</a:t>
            </a:r>
            <a:r>
              <a:rPr lang="fr-FR" i="1" dirty="0" smtClean="0"/>
              <a:t> </a:t>
            </a:r>
            <a:r>
              <a:rPr lang="fr-FR" i="1" dirty="0" smtClean="0"/>
              <a:t>Software.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9792" y="6021288"/>
            <a:ext cx="3786214" cy="369332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Accuracy assessment</a:t>
            </a:r>
            <a:endParaRPr lang="en-US" b="1" dirty="0"/>
          </a:p>
        </p:txBody>
      </p:sp>
      <p:sp>
        <p:nvSpPr>
          <p:cNvPr id="9" name="Down Arrow 8"/>
          <p:cNvSpPr/>
          <p:nvPr/>
        </p:nvSpPr>
        <p:spPr>
          <a:xfrm>
            <a:off x="4429124" y="3500438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429124" y="4429132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427984" y="5589240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/>
              <a:t>Unsupervised</a:t>
            </a:r>
            <a:r>
              <a:rPr lang="fr-FR" b="1" dirty="0" smtClean="0"/>
              <a:t> classification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71472" y="1857364"/>
            <a:ext cx="81534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dirty="0" err="1" smtClean="0"/>
              <a:t>Aim</a:t>
            </a:r>
            <a:r>
              <a:rPr lang="fr-FR" sz="2000" b="1" dirty="0" smtClean="0"/>
              <a:t> : </a:t>
            </a:r>
            <a:r>
              <a:rPr lang="fr-FR" sz="2000" dirty="0" err="1" smtClean="0"/>
              <a:t>E</a:t>
            </a:r>
            <a:r>
              <a:rPr lang="fr-FR" sz="2000" dirty="0" err="1" smtClean="0"/>
              <a:t>valuate</a:t>
            </a:r>
            <a:r>
              <a:rPr lang="fr-FR" sz="2000" dirty="0" smtClean="0"/>
              <a:t> </a:t>
            </a:r>
            <a:r>
              <a:rPr lang="fr-FR" sz="2000" dirty="0" smtClean="0"/>
              <a:t>the </a:t>
            </a:r>
            <a:r>
              <a:rPr lang="fr-FR" sz="2000" dirty="0" err="1" smtClean="0"/>
              <a:t>separability</a:t>
            </a:r>
            <a:r>
              <a:rPr lang="fr-FR" sz="2000" dirty="0" smtClean="0"/>
              <a:t>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classes and </a:t>
            </a:r>
            <a:r>
              <a:rPr lang="fr-FR" sz="2000" dirty="0" err="1" smtClean="0"/>
              <a:t>so</a:t>
            </a:r>
            <a:r>
              <a:rPr lang="fr-FR" sz="2000" dirty="0" smtClean="0"/>
              <a:t> guide the </a:t>
            </a:r>
            <a:r>
              <a:rPr lang="fr-FR" sz="2000" dirty="0" err="1" smtClean="0"/>
              <a:t>supervised</a:t>
            </a:r>
            <a:r>
              <a:rPr lang="fr-FR" sz="2000" dirty="0" smtClean="0"/>
              <a:t> </a:t>
            </a:r>
            <a:r>
              <a:rPr lang="fr-FR" sz="2000" dirty="0" smtClean="0"/>
              <a:t>classification.</a:t>
            </a:r>
            <a:endParaRPr lang="fr-FR" sz="2000" dirty="0" smtClean="0"/>
          </a:p>
          <a:p>
            <a:endParaRPr lang="fr-FR" sz="2000" dirty="0"/>
          </a:p>
          <a:p>
            <a:pPr>
              <a:buNone/>
            </a:pPr>
            <a:r>
              <a:rPr lang="fr-FR" sz="2000" b="1" dirty="0" err="1" smtClean="0"/>
              <a:t>Principle</a:t>
            </a:r>
            <a:r>
              <a:rPr lang="fr-FR" sz="2000" b="1" dirty="0" smtClean="0"/>
              <a:t>: </a:t>
            </a:r>
            <a:r>
              <a:rPr lang="fr-FR" sz="2000" dirty="0" smtClean="0"/>
              <a:t> - </a:t>
            </a:r>
            <a:r>
              <a:rPr lang="fr-FR" sz="2000" dirty="0" smtClean="0"/>
              <a:t>The software </a:t>
            </a:r>
            <a:r>
              <a:rPr lang="fr-FR" sz="2000" dirty="0" smtClean="0"/>
              <a:t>groups </a:t>
            </a:r>
            <a:r>
              <a:rPr lang="fr-FR" sz="2000" dirty="0" err="1" smtClean="0"/>
              <a:t>together</a:t>
            </a:r>
            <a:r>
              <a:rPr lang="fr-FR" sz="2000" dirty="0" smtClean="0"/>
              <a:t> pixels of </a:t>
            </a:r>
            <a:r>
              <a:rPr lang="fr-FR" sz="2000" dirty="0" err="1" smtClean="0"/>
              <a:t>similar</a:t>
            </a:r>
            <a:r>
              <a:rPr lang="fr-FR" sz="2000" dirty="0" smtClean="0"/>
              <a:t> spectral </a:t>
            </a:r>
            <a:r>
              <a:rPr lang="fr-FR" sz="2000" dirty="0" smtClean="0"/>
              <a:t>pattern.</a:t>
            </a:r>
            <a:endParaRPr lang="fr-FR" sz="2000" dirty="0" smtClean="0"/>
          </a:p>
          <a:p>
            <a:pPr>
              <a:buNone/>
            </a:pPr>
            <a:r>
              <a:rPr lang="fr-FR" sz="2000" i="1" dirty="0" smtClean="0"/>
              <a:t>                       ISODATA </a:t>
            </a:r>
            <a:r>
              <a:rPr lang="fr-FR" sz="2000" i="1" dirty="0" err="1" smtClean="0"/>
              <a:t>algorithm</a:t>
            </a:r>
            <a:endParaRPr lang="fr-FR" sz="2000" i="1" dirty="0" smtClean="0"/>
          </a:p>
          <a:p>
            <a:pPr>
              <a:buNone/>
            </a:pPr>
            <a:r>
              <a:rPr lang="fr-FR" sz="2000" dirty="0" smtClean="0"/>
              <a:t>		     - </a:t>
            </a:r>
            <a:r>
              <a:rPr lang="fr-FR" sz="2000" dirty="0" smtClean="0"/>
              <a:t>The </a:t>
            </a:r>
            <a:r>
              <a:rPr lang="fr-FR" sz="2000" dirty="0" err="1" smtClean="0"/>
              <a:t>a</a:t>
            </a:r>
            <a:r>
              <a:rPr lang="fr-FR" sz="2000" dirty="0" err="1" smtClean="0"/>
              <a:t>nalyst</a:t>
            </a:r>
            <a:r>
              <a:rPr lang="fr-FR" sz="2000" dirty="0" smtClean="0"/>
              <a:t> </a:t>
            </a:r>
            <a:r>
              <a:rPr lang="fr-FR" sz="2000" dirty="0" smtClean="0"/>
              <a:t>identifies the </a:t>
            </a:r>
            <a:r>
              <a:rPr lang="fr-FR" sz="2000" dirty="0" smtClean="0"/>
              <a:t>clusters.</a:t>
            </a: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b="1" dirty="0" err="1" smtClean="0"/>
              <a:t>Chosen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parameters</a:t>
            </a:r>
            <a:r>
              <a:rPr lang="fr-FR" sz="2000" b="1" dirty="0" smtClean="0"/>
              <a:t> :</a:t>
            </a:r>
          </a:p>
          <a:p>
            <a:pPr>
              <a:buNone/>
            </a:pPr>
            <a:r>
              <a:rPr lang="fr-FR" sz="2000" dirty="0" err="1" smtClean="0"/>
              <a:t>Number</a:t>
            </a:r>
            <a:r>
              <a:rPr lang="fr-FR" sz="2000" dirty="0" smtClean="0"/>
              <a:t> of classes :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5 and </a:t>
            </a:r>
            <a:r>
              <a:rPr lang="fr-FR" sz="2000" dirty="0" smtClean="0"/>
              <a:t>10</a:t>
            </a:r>
            <a:endParaRPr lang="fr-FR" sz="2000" dirty="0" smtClean="0"/>
          </a:p>
          <a:p>
            <a:pPr>
              <a:buNone/>
            </a:pPr>
            <a:r>
              <a:rPr lang="fr-FR" sz="2000" dirty="0" err="1" smtClean="0"/>
              <a:t>Number</a:t>
            </a:r>
            <a:r>
              <a:rPr lang="fr-FR" sz="2000" dirty="0" smtClean="0"/>
              <a:t> of </a:t>
            </a:r>
            <a:r>
              <a:rPr lang="fr-FR" sz="2000" dirty="0" err="1" smtClean="0"/>
              <a:t>iterations</a:t>
            </a:r>
            <a:r>
              <a:rPr lang="fr-FR" sz="2000" dirty="0" smtClean="0"/>
              <a:t> : 10 </a:t>
            </a:r>
          </a:p>
          <a:p>
            <a:pPr>
              <a:buNone/>
            </a:pPr>
            <a:r>
              <a:rPr lang="fr-FR" sz="2000" dirty="0" smtClean="0"/>
              <a:t> Change </a:t>
            </a:r>
            <a:r>
              <a:rPr lang="fr-FR" sz="2000" dirty="0" err="1" smtClean="0"/>
              <a:t>Threshold</a:t>
            </a:r>
            <a:r>
              <a:rPr lang="fr-FR" sz="2000" dirty="0" smtClean="0"/>
              <a:t>  : 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85728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08/15/2005  Unsupervised classified image</a:t>
            </a:r>
            <a:endParaRPr lang="en-US" sz="2400" b="1" dirty="0"/>
          </a:p>
        </p:txBody>
      </p:sp>
      <p:pic>
        <p:nvPicPr>
          <p:cNvPr id="5" name="Picture 4" descr="uc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785794"/>
            <a:ext cx="5997509" cy="5760640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6228184" y="980728"/>
            <a:ext cx="2808312" cy="2880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Ground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</a:t>
            </a:r>
            <a:endParaRPr lang="fr-FR" sz="1600" b="1" dirty="0" smtClean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1600" dirty="0" smtClean="0"/>
              <a:t>Google </a:t>
            </a:r>
            <a:r>
              <a:rPr lang="fr-FR" sz="1600" dirty="0" err="1" smtClean="0"/>
              <a:t>Earth</a:t>
            </a:r>
            <a:r>
              <a:rPr lang="fr-FR" sz="1600" dirty="0" smtClean="0"/>
              <a:t>  08/23/2005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panorama </a:t>
            </a:r>
            <a:r>
              <a:rPr kumimoji="0" lang="fr-FR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pictures</a:t>
            </a:r>
            <a:endParaRPr kumimoji="0" lang="fr-FR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Atlas of China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Du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Xiurong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fr-FR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2007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fr-FR" sz="1600" baseline="0" dirty="0" smtClean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Spectral patterns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fr-FR" sz="1600" b="1" dirty="0" smtClean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Color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infrared</a:t>
            </a:r>
            <a:r>
              <a:rPr kumimoji="0" lang="fr-FR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composite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58261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Identification</a:t>
            </a:r>
            <a:endParaRPr lang="fr-F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528" y="1916832"/>
          <a:ext cx="7501447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4793"/>
                <a:gridCol w="1222693"/>
                <a:gridCol w="883158"/>
                <a:gridCol w="3880803"/>
              </a:tblGrid>
              <a:tr h="229378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r>
                        <a:rPr lang="en-US" baseline="0" dirty="0" smtClean="0"/>
                        <a:t> Number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 color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Identification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9378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 3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13.199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9378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 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13.693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9378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Seamarine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14.715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9378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3.502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</a:t>
                      </a:r>
                      <a:r>
                        <a:rPr lang="en-US" baseline="0" dirty="0" smtClean="0"/>
                        <a:t> T</a:t>
                      </a:r>
                      <a:r>
                        <a:rPr lang="en-US" dirty="0" smtClean="0"/>
                        <a:t>idal + Urban Land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9378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Cyan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4.811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Agricultural Land : Irrigated Paddy Field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9378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Purple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4.815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Several </a:t>
                      </a:r>
                      <a:r>
                        <a:rPr lang="en-US" dirty="0" smtClean="0"/>
                        <a:t>land cover </a:t>
                      </a:r>
                      <a:r>
                        <a:rPr lang="en-US" dirty="0" smtClean="0"/>
                        <a:t>types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9378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Maroon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4.709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Several </a:t>
                      </a:r>
                      <a:r>
                        <a:rPr lang="en-US" dirty="0" smtClean="0"/>
                        <a:t> land cover </a:t>
                      </a:r>
                      <a:r>
                        <a:rPr lang="en-US" dirty="0" smtClean="0"/>
                        <a:t>types  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9378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1.728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Urban Land :</a:t>
                      </a:r>
                      <a:r>
                        <a:rPr lang="en-US" baseline="0" dirty="0" smtClean="0"/>
                        <a:t> High Density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9378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Magenta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3.917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Urban </a:t>
                      </a:r>
                      <a:r>
                        <a:rPr lang="en-US" dirty="0" smtClean="0"/>
                        <a:t>Land : Medium Density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9378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Coral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5.787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Agricultural</a:t>
                      </a:r>
                      <a:r>
                        <a:rPr lang="en-US" baseline="0" dirty="0" smtClean="0"/>
                        <a:t> Land : Dry Farmland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98072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Remark : identification = most representative land cover type found within the class. </a:t>
            </a:r>
          </a:p>
          <a:p>
            <a:r>
              <a:rPr lang="en-US" dirty="0" smtClean="0"/>
              <a:t>Misclassified pixels within each class.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c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00108"/>
            <a:ext cx="5697634" cy="54726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42860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08/11/1989  Unsupervised classified image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1268760"/>
            <a:ext cx="280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Problem : No valuable ground surface data</a:t>
            </a:r>
          </a:p>
          <a:p>
            <a:endParaRPr lang="en-US" dirty="0" smtClean="0"/>
          </a:p>
          <a:p>
            <a:r>
              <a:rPr lang="en-US" b="1" dirty="0" smtClean="0"/>
              <a:t>Spectral patterns</a:t>
            </a:r>
          </a:p>
          <a:p>
            <a:endParaRPr lang="en-US" dirty="0" smtClean="0"/>
          </a:p>
          <a:p>
            <a:r>
              <a:rPr lang="en-US" b="1" dirty="0" smtClean="0"/>
              <a:t>Color infrared composite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5720" y="1500174"/>
          <a:ext cx="7501447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4793"/>
                <a:gridCol w="1222693"/>
                <a:gridCol w="883158"/>
                <a:gridCol w="3880803"/>
              </a:tblGrid>
              <a:tr h="229378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r>
                        <a:rPr lang="en-US" baseline="0" dirty="0" smtClean="0"/>
                        <a:t> Number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 color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Identification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9378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 3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15.319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9378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 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12.367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9378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Seamarine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13.523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9378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1.495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 Tidal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9378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Cyan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3.898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Several land cover types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9378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Purple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7.775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Agricultural Land : Irrigated Paddy Field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9378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Maroon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6.738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Several land cover types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9378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2.54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Urban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Land :  High Density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9378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Magenta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2.016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Urban </a:t>
                      </a:r>
                      <a:r>
                        <a:rPr lang="en-US" dirty="0" smtClean="0"/>
                        <a:t>Land : Medium Density + Inter</a:t>
                      </a:r>
                      <a:r>
                        <a:rPr lang="en-US" baseline="0" dirty="0" smtClean="0"/>
                        <a:t> T</a:t>
                      </a:r>
                      <a:r>
                        <a:rPr lang="en-US" dirty="0" smtClean="0"/>
                        <a:t>idal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9378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Coral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5.205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Agricultural</a:t>
                      </a:r>
                      <a:r>
                        <a:rPr lang="en-US" baseline="0" dirty="0" smtClean="0"/>
                        <a:t> Land : Dry Farmland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re 1"/>
          <p:cNvSpPr txBox="1">
            <a:spLocks/>
          </p:cNvSpPr>
          <p:nvPr/>
        </p:nvSpPr>
        <p:spPr>
          <a:xfrm>
            <a:off x="0" y="274638"/>
            <a:ext cx="8229600" cy="582612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Identification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Supervised classification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1928802"/>
            <a:ext cx="7888442" cy="1257296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Principle : </a:t>
            </a:r>
            <a:r>
              <a:rPr lang="en-US" sz="2000" dirty="0" smtClean="0"/>
              <a:t>- </a:t>
            </a:r>
            <a:r>
              <a:rPr lang="en-US" sz="2000" dirty="0" smtClean="0"/>
              <a:t>The analyst </a:t>
            </a:r>
            <a:r>
              <a:rPr lang="en-US" sz="2000" dirty="0" smtClean="0"/>
              <a:t>defines </a:t>
            </a:r>
            <a:r>
              <a:rPr lang="en-US" sz="2000" dirty="0" smtClean="0"/>
              <a:t>the classes </a:t>
            </a:r>
            <a:r>
              <a:rPr lang="en-US" sz="2000" dirty="0" smtClean="0"/>
              <a:t>and their numerical </a:t>
            </a:r>
            <a:r>
              <a:rPr lang="en-US" sz="2000" dirty="0" smtClean="0"/>
              <a:t>descriptors.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   - </a:t>
            </a:r>
            <a:r>
              <a:rPr lang="en-US" sz="2000" dirty="0" smtClean="0"/>
              <a:t>The software </a:t>
            </a:r>
            <a:r>
              <a:rPr lang="en-US" sz="2000" dirty="0" smtClean="0"/>
              <a:t>labels each pixel with the class it belongs </a:t>
            </a:r>
            <a:r>
              <a:rPr lang="en-US" sz="2000" dirty="0" smtClean="0"/>
              <a:t>to.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        </a:t>
            </a:r>
            <a:r>
              <a:rPr lang="en-US" sz="2000" i="1" dirty="0" smtClean="0"/>
              <a:t>Maximum Likelihood Classifier</a:t>
            </a:r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Choice of classes</a:t>
            </a:r>
            <a:endParaRPr lang="en-US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00034" y="1628800"/>
            <a:ext cx="8358246" cy="4943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USGS « LU/ LC Classification System for Use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Remotely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Sensed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 »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Landsat</a:t>
            </a:r>
            <a:r>
              <a:rPr kumimoji="0" lang="fr-F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images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→ </a:t>
            </a:r>
            <a:r>
              <a:rPr kumimoji="0" lang="fr-F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Level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Classification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Urban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Built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-up Land</a:t>
            </a:r>
            <a:r>
              <a:rPr lang="fr-FR" sz="2000" dirty="0" smtClean="0"/>
              <a:t>	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Agricultural Land  </a:t>
            </a:r>
            <a:r>
              <a:rPr lang="fr-FR" sz="2000" dirty="0" smtClean="0"/>
              <a:t>   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 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Rangeland</a:t>
            </a:r>
            <a:r>
              <a:rPr lang="fr-FR" sz="2000" noProof="0" dirty="0" smtClean="0"/>
              <a:t> 	</a:t>
            </a:r>
            <a:r>
              <a:rPr lang="fr-FR" sz="2000" noProof="0" dirty="0" smtClean="0">
                <a:solidFill>
                  <a:schemeClr val="accent2"/>
                </a:solidFill>
              </a:rPr>
              <a:t>4)</a:t>
            </a:r>
            <a:r>
              <a:rPr lang="fr-FR" sz="2000" noProof="0" dirty="0" smtClean="0"/>
              <a:t>Forest Land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5)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</a:t>
            </a:r>
            <a:r>
              <a:rPr lang="fr-FR" sz="2000" dirty="0" smtClean="0"/>
              <a:t>	  </a:t>
            </a:r>
            <a:r>
              <a:rPr lang="fr-FR" sz="2000" dirty="0" smtClean="0">
                <a:solidFill>
                  <a:schemeClr val="accent2"/>
                </a:solidFill>
              </a:rPr>
              <a:t>6)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Wetland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fr-FR" sz="2000" dirty="0" smtClean="0"/>
              <a:t>   </a:t>
            </a:r>
            <a:r>
              <a:rPr lang="fr-FR" sz="2000" dirty="0" smtClean="0">
                <a:solidFill>
                  <a:schemeClr val="accent2"/>
                </a:solidFill>
              </a:rPr>
              <a:t>7)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Barren Land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8)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Tundra</a:t>
            </a:r>
            <a:r>
              <a:rPr lang="fr-FR" sz="2000" noProof="0" dirty="0" smtClean="0"/>
              <a:t>       </a:t>
            </a:r>
            <a:r>
              <a:rPr lang="fr-FR" sz="2000" dirty="0" smtClean="0">
                <a:solidFill>
                  <a:schemeClr val="accent2"/>
                </a:solidFill>
              </a:rPr>
              <a:t>9)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Perennial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Snow or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Ice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fr-FR" sz="20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Applied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 </a:t>
            </a:r>
            <a:r>
              <a:rPr lang="fr-FR" sz="2000" dirty="0" smtClean="0"/>
              <a:t>→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Urban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Land, Agricultural Land,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Rangeland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,Forest Land, Water and Barren Land.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fr-FR" sz="20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2000" dirty="0" err="1" smtClean="0"/>
              <a:t>Unsupervised</a:t>
            </a:r>
            <a:r>
              <a:rPr lang="fr-FR" sz="2000" dirty="0" smtClean="0"/>
              <a:t> classification : </a:t>
            </a:r>
            <a:r>
              <a:rPr lang="fr-FR" sz="2000" dirty="0" smtClean="0"/>
              <a:t>- Inter Tidal as a class</a:t>
            </a:r>
            <a:endParaRPr lang="fr-FR" sz="20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fr-FR" sz="2000" dirty="0" smtClean="0"/>
              <a:t>- No classes for Range</a:t>
            </a:r>
            <a:r>
              <a:rPr lang="fr-FR" sz="2000" dirty="0" smtClean="0"/>
              <a:t>, Forest and </a:t>
            </a:r>
            <a:r>
              <a:rPr lang="fr-FR" sz="2000" dirty="0" smtClean="0"/>
              <a:t>Barren </a:t>
            </a:r>
            <a:r>
              <a:rPr lang="fr-FR" sz="2000" dirty="0" smtClean="0"/>
              <a:t>L</a:t>
            </a:r>
            <a:r>
              <a:rPr lang="fr-FR" sz="2000" dirty="0" smtClean="0"/>
              <a:t>ands </a:t>
            </a:r>
            <a:r>
              <a:rPr lang="fr-FR" sz="2000" dirty="0" smtClean="0">
                <a:latin typeface="Times New Roman"/>
                <a:cs typeface="Times New Roman"/>
              </a:rPr>
              <a:t>→</a:t>
            </a:r>
            <a:r>
              <a:rPr lang="fr-FR" sz="2000" dirty="0" smtClean="0"/>
              <a:t> </a:t>
            </a:r>
            <a:r>
              <a:rPr lang="fr-FR" sz="2000" dirty="0" err="1" smtClean="0"/>
              <a:t>Problem</a:t>
            </a:r>
            <a:r>
              <a:rPr lang="fr-FR" sz="2000" dirty="0" smtClean="0"/>
              <a:t> to </a:t>
            </a:r>
            <a:r>
              <a:rPr lang="fr-FR" sz="2000" dirty="0" err="1" smtClean="0"/>
              <a:t>classify</a:t>
            </a:r>
            <a:endParaRPr lang="fr-FR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Motivation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829195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 err="1" smtClean="0"/>
              <a:t>Since</a:t>
            </a:r>
            <a:r>
              <a:rPr lang="fr-FR" sz="1800" dirty="0" smtClean="0"/>
              <a:t> </a:t>
            </a:r>
            <a:r>
              <a:rPr lang="fr-FR" sz="1800" dirty="0" smtClean="0"/>
              <a:t>the 20th </a:t>
            </a:r>
            <a:r>
              <a:rPr lang="fr-FR" sz="1800" dirty="0" err="1" smtClean="0"/>
              <a:t>century</a:t>
            </a:r>
            <a:r>
              <a:rPr lang="fr-FR" sz="1800" dirty="0" smtClean="0"/>
              <a:t>,  </a:t>
            </a:r>
            <a:r>
              <a:rPr lang="fr-FR" sz="1800" dirty="0" err="1" smtClean="0"/>
              <a:t>there</a:t>
            </a:r>
            <a:r>
              <a:rPr lang="fr-FR" sz="1800" dirty="0" smtClean="0"/>
              <a:t> has been a  </a:t>
            </a:r>
            <a:r>
              <a:rPr lang="fr-FR" sz="1800" dirty="0" err="1" smtClean="0"/>
              <a:t>rapid</a:t>
            </a:r>
            <a:r>
              <a:rPr lang="fr-FR" sz="1800" dirty="0" smtClean="0"/>
              <a:t> </a:t>
            </a:r>
            <a:r>
              <a:rPr lang="fr-FR" sz="1800" dirty="0" err="1" smtClean="0"/>
              <a:t>urbanization</a:t>
            </a:r>
            <a:r>
              <a:rPr lang="fr-FR" sz="1800" dirty="0" smtClean="0"/>
              <a:t> of the world population.</a:t>
            </a:r>
          </a:p>
          <a:p>
            <a:pPr>
              <a:buNone/>
            </a:pPr>
            <a:r>
              <a:rPr lang="fr-FR" sz="1800" dirty="0" smtClean="0"/>
              <a:t>United Nation </a:t>
            </a:r>
            <a:r>
              <a:rPr lang="fr-FR" sz="1800" dirty="0" err="1" smtClean="0"/>
              <a:t>prediction</a:t>
            </a:r>
            <a:r>
              <a:rPr lang="fr-FR" sz="1800" dirty="0" smtClean="0"/>
              <a:t> (2006) : 60% of the world population </a:t>
            </a:r>
            <a:r>
              <a:rPr lang="fr-FR" sz="1800" dirty="0" err="1" smtClean="0"/>
              <a:t>will</a:t>
            </a:r>
            <a:r>
              <a:rPr lang="fr-FR" sz="1800" dirty="0" smtClean="0"/>
              <a:t> live in </a:t>
            </a:r>
            <a:r>
              <a:rPr lang="fr-FR" sz="1800" dirty="0" err="1" smtClean="0"/>
              <a:t>cities</a:t>
            </a:r>
            <a:r>
              <a:rPr lang="fr-FR" sz="1800" dirty="0" smtClean="0"/>
              <a:t> by 2030.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In </a:t>
            </a:r>
            <a:r>
              <a:rPr lang="fr-FR" sz="1800" dirty="0" err="1" smtClean="0"/>
              <a:t>these</a:t>
            </a:r>
            <a:r>
              <a:rPr lang="fr-FR" sz="1800" dirty="0" smtClean="0"/>
              <a:t> </a:t>
            </a:r>
            <a:r>
              <a:rPr lang="fr-FR" sz="1800" dirty="0" err="1" smtClean="0"/>
              <a:t>newly</a:t>
            </a:r>
            <a:r>
              <a:rPr lang="fr-FR" sz="1800" dirty="0" smtClean="0"/>
              <a:t> </a:t>
            </a:r>
            <a:r>
              <a:rPr lang="fr-FR" sz="1800" dirty="0" err="1" smtClean="0"/>
              <a:t>urbanized</a:t>
            </a:r>
            <a:r>
              <a:rPr lang="fr-FR" sz="1800" dirty="0" smtClean="0"/>
              <a:t> area, </a:t>
            </a:r>
            <a:r>
              <a:rPr lang="fr-FR" sz="1800" dirty="0" err="1" smtClean="0"/>
              <a:t>we</a:t>
            </a:r>
            <a:r>
              <a:rPr lang="fr-FR" sz="1800" dirty="0" smtClean="0"/>
              <a:t> observe a l</a:t>
            </a:r>
            <a:r>
              <a:rPr lang="fr-FR" sz="1800" dirty="0" smtClean="0"/>
              <a:t>ocal </a:t>
            </a:r>
            <a:r>
              <a:rPr lang="fr-FR" sz="1800" dirty="0" err="1" smtClean="0"/>
              <a:t>climate</a:t>
            </a:r>
            <a:r>
              <a:rPr lang="fr-FR" sz="1800" dirty="0" smtClean="0"/>
              <a:t> change : « </a:t>
            </a:r>
            <a:r>
              <a:rPr lang="fr-FR" sz="1800" dirty="0" err="1" smtClean="0"/>
              <a:t>Heat</a:t>
            </a:r>
            <a:r>
              <a:rPr lang="fr-FR" sz="1800" dirty="0" smtClean="0"/>
              <a:t> Island </a:t>
            </a:r>
            <a:r>
              <a:rPr lang="fr-FR" sz="1800" dirty="0" err="1" smtClean="0"/>
              <a:t>Effect</a:t>
            </a:r>
            <a:r>
              <a:rPr lang="fr-FR" sz="1800" dirty="0" smtClean="0"/>
              <a:t> ».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 err="1" smtClean="0"/>
              <a:t>Although</a:t>
            </a:r>
            <a:r>
              <a:rPr lang="fr-FR" sz="1800" dirty="0" smtClean="0"/>
              <a:t> </a:t>
            </a:r>
            <a:r>
              <a:rPr lang="fr-FR" sz="1800" dirty="0" err="1" smtClean="0"/>
              <a:t>it</a:t>
            </a:r>
            <a:r>
              <a:rPr lang="fr-FR" sz="1800" dirty="0" smtClean="0"/>
              <a:t> affects </a:t>
            </a:r>
            <a:r>
              <a:rPr lang="fr-FR" sz="1800" dirty="0" err="1" smtClean="0"/>
              <a:t>many</a:t>
            </a:r>
            <a:r>
              <a:rPr lang="fr-FR" sz="1800" dirty="0" smtClean="0"/>
              <a:t> people, the </a:t>
            </a:r>
            <a:r>
              <a:rPr lang="fr-FR" sz="1800" dirty="0" err="1" smtClean="0"/>
              <a:t>r</a:t>
            </a:r>
            <a:r>
              <a:rPr lang="fr-FR" sz="1800" dirty="0" err="1" smtClean="0"/>
              <a:t>elationship</a:t>
            </a:r>
            <a:r>
              <a:rPr lang="fr-FR" sz="1800" dirty="0" smtClean="0"/>
              <a:t>  </a:t>
            </a:r>
            <a:r>
              <a:rPr lang="fr-FR" sz="1800" dirty="0" err="1" smtClean="0"/>
              <a:t>between</a:t>
            </a:r>
            <a:r>
              <a:rPr lang="fr-FR" sz="1800" dirty="0" smtClean="0"/>
              <a:t> </a:t>
            </a:r>
            <a:r>
              <a:rPr lang="fr-FR" sz="1800" dirty="0" err="1" smtClean="0"/>
              <a:t>urbanization</a:t>
            </a:r>
            <a:r>
              <a:rPr lang="fr-FR" sz="1800" dirty="0" smtClean="0"/>
              <a:t> and local </a:t>
            </a:r>
            <a:r>
              <a:rPr lang="fr-FR" sz="1800" dirty="0" err="1" smtClean="0"/>
              <a:t>climate</a:t>
            </a:r>
            <a:r>
              <a:rPr lang="fr-FR" sz="1800" dirty="0" smtClean="0"/>
              <a:t> change </a:t>
            </a:r>
            <a:r>
              <a:rPr lang="fr-FR" sz="1800" dirty="0" err="1" smtClean="0"/>
              <a:t>is</a:t>
            </a:r>
            <a:r>
              <a:rPr lang="fr-FR" sz="1800" dirty="0" smtClean="0"/>
              <a:t> not </a:t>
            </a:r>
            <a:r>
              <a:rPr lang="fr-FR" sz="1800" dirty="0" err="1" smtClean="0"/>
              <a:t>well</a:t>
            </a:r>
            <a:r>
              <a:rPr lang="fr-FR" sz="1800" dirty="0" smtClean="0"/>
              <a:t> </a:t>
            </a:r>
            <a:r>
              <a:rPr lang="fr-FR" sz="1800" dirty="0" err="1" smtClean="0"/>
              <a:t>understood</a:t>
            </a:r>
            <a:r>
              <a:rPr lang="fr-FR" sz="1800" dirty="0" smtClean="0"/>
              <a:t>.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 err="1" smtClean="0"/>
              <a:t>However</a:t>
            </a:r>
            <a:r>
              <a:rPr lang="fr-FR" sz="1800" dirty="0" smtClean="0"/>
              <a:t>, the </a:t>
            </a:r>
            <a:r>
              <a:rPr lang="fr-FR" sz="1800" dirty="0" err="1" smtClean="0"/>
              <a:t>role</a:t>
            </a:r>
            <a:r>
              <a:rPr lang="fr-FR" sz="1800" dirty="0" smtClean="0"/>
              <a:t> of surface </a:t>
            </a:r>
            <a:r>
              <a:rPr lang="fr-FR" sz="1800" dirty="0" err="1" smtClean="0"/>
              <a:t>properties</a:t>
            </a:r>
            <a:r>
              <a:rPr lang="fr-FR" sz="1800" dirty="0" smtClean="0"/>
              <a:t> on </a:t>
            </a:r>
            <a:r>
              <a:rPr lang="fr-FR" sz="1800" dirty="0" err="1" smtClean="0"/>
              <a:t>climate</a:t>
            </a:r>
            <a:r>
              <a:rPr lang="fr-FR" sz="1800" dirty="0" smtClean="0"/>
              <a:t> has been </a:t>
            </a:r>
            <a:r>
              <a:rPr lang="fr-FR" sz="1800" dirty="0" err="1" smtClean="0"/>
              <a:t>recognized</a:t>
            </a:r>
            <a:r>
              <a:rPr lang="fr-FR" sz="1800" dirty="0" smtClean="0"/>
              <a:t> by </a:t>
            </a:r>
            <a:r>
              <a:rPr lang="fr-FR" sz="1800" dirty="0" err="1" smtClean="0"/>
              <a:t>many</a:t>
            </a:r>
            <a:r>
              <a:rPr lang="fr-FR" sz="1800" dirty="0" smtClean="0"/>
              <a:t> </a:t>
            </a:r>
            <a:r>
              <a:rPr lang="fr-FR" sz="1800" dirty="0" err="1" smtClean="0"/>
              <a:t>recent</a:t>
            </a:r>
            <a:r>
              <a:rPr lang="fr-FR" sz="1800" dirty="0" smtClean="0"/>
              <a:t> </a:t>
            </a:r>
            <a:r>
              <a:rPr lang="fr-FR" sz="1800" dirty="0" err="1" smtClean="0"/>
              <a:t>studies</a:t>
            </a:r>
            <a:r>
              <a:rPr lang="fr-FR" sz="1800" dirty="0" smtClean="0"/>
              <a:t>.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2400" dirty="0" err="1" smtClean="0"/>
              <a:t>Urbanization</a:t>
            </a:r>
            <a:r>
              <a:rPr lang="fr-FR" sz="2400" dirty="0" smtClean="0"/>
              <a:t> → Surface </a:t>
            </a:r>
            <a:r>
              <a:rPr lang="fr-FR" sz="2400" dirty="0" err="1" smtClean="0"/>
              <a:t>albedo</a:t>
            </a:r>
            <a:r>
              <a:rPr lang="fr-FR" sz="2400" dirty="0" smtClean="0"/>
              <a:t> change </a:t>
            </a:r>
            <a:r>
              <a:rPr lang="fr-FR" sz="2400" dirty="0" smtClean="0"/>
              <a:t>→ </a:t>
            </a:r>
            <a:r>
              <a:rPr lang="fr-FR" sz="2400" dirty="0" err="1" smtClean="0"/>
              <a:t>Climate</a:t>
            </a:r>
            <a:r>
              <a:rPr lang="fr-FR" sz="2400" dirty="0" smtClean="0"/>
              <a:t> </a:t>
            </a:r>
            <a:r>
              <a:rPr lang="fr-FR" sz="2400" dirty="0" smtClean="0"/>
              <a:t>change.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2200" dirty="0" smtClean="0"/>
          </a:p>
          <a:p>
            <a:pPr>
              <a:buNone/>
            </a:pPr>
            <a:endParaRPr lang="fr-FR" sz="2200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samples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42910" y="2571744"/>
          <a:ext cx="7626478" cy="307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0131"/>
                <a:gridCol w="2689162"/>
                <a:gridCol w="3127185"/>
              </a:tblGrid>
              <a:tr h="383980">
                <a:tc>
                  <a:txBody>
                    <a:bodyPr/>
                    <a:lstStyle/>
                    <a:p>
                      <a:r>
                        <a:rPr lang="en-US" dirty="0" smtClean="0"/>
                        <a:t>Class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Image 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Samples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83980">
                <a:tc>
                  <a:txBody>
                    <a:bodyPr/>
                    <a:lstStyle/>
                    <a:p>
                      <a:r>
                        <a:rPr lang="en-US" dirty="0" smtClean="0"/>
                        <a:t>Urban 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Color infrared</a:t>
                      </a:r>
                      <a:r>
                        <a:rPr lang="en-US" baseline="0" dirty="0" smtClean="0"/>
                        <a:t> composite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Bright</a:t>
                      </a:r>
                      <a:r>
                        <a:rPr lang="en-US" baseline="0" dirty="0" smtClean="0"/>
                        <a:t> blue, mixed zone</a:t>
                      </a:r>
                      <a:endParaRPr lang="en-US" dirty="0"/>
                    </a:p>
                  </a:txBody>
                  <a:tcPr/>
                </a:tc>
              </a:tr>
              <a:tr h="383980">
                <a:tc>
                  <a:txBody>
                    <a:bodyPr/>
                    <a:lstStyle/>
                    <a:p>
                      <a:r>
                        <a:rPr lang="en-US" dirty="0" smtClean="0"/>
                        <a:t>Agricultural 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Unsupervised</a:t>
                      </a:r>
                      <a:r>
                        <a:rPr lang="en-US" baseline="0" dirty="0" smtClean="0"/>
                        <a:t> c</a:t>
                      </a:r>
                      <a:r>
                        <a:rPr lang="en-US" dirty="0" smtClean="0"/>
                        <a:t>lassified image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least the </a:t>
                      </a:r>
                      <a:r>
                        <a:rPr lang="en-US" dirty="0" smtClean="0"/>
                        <a:t>2 </a:t>
                      </a:r>
                      <a:r>
                        <a:rPr lang="en-US" dirty="0" smtClean="0"/>
                        <a:t>agricultural classes</a:t>
                      </a:r>
                      <a:endParaRPr lang="en-US" dirty="0"/>
                    </a:p>
                  </a:txBody>
                  <a:tcPr/>
                </a:tc>
              </a:tr>
              <a:tr h="383980">
                <a:tc>
                  <a:txBody>
                    <a:bodyPr/>
                    <a:lstStyle/>
                    <a:p>
                      <a:r>
                        <a:rPr lang="en-US" dirty="0" smtClean="0"/>
                        <a:t>Range 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Known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golf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and garden</a:t>
                      </a:r>
                      <a:endParaRPr lang="en-US" dirty="0"/>
                    </a:p>
                  </a:txBody>
                  <a:tcPr/>
                </a:tc>
              </a:tr>
              <a:tr h="383980">
                <a:tc>
                  <a:txBody>
                    <a:bodyPr/>
                    <a:lstStyle/>
                    <a:p>
                      <a:r>
                        <a:rPr lang="en-US" dirty="0" smtClean="0"/>
                        <a:t>Forest 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Visible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Known</a:t>
                      </a:r>
                      <a:r>
                        <a:rPr lang="en-US" baseline="0" dirty="0" smtClean="0"/>
                        <a:t> p</a:t>
                      </a:r>
                      <a:r>
                        <a:rPr lang="en-US" dirty="0" smtClean="0"/>
                        <a:t>arks and forests</a:t>
                      </a:r>
                      <a:endParaRPr lang="en-US" dirty="0"/>
                    </a:p>
                  </a:txBody>
                  <a:tcPr/>
                </a:tc>
              </a:tr>
              <a:tr h="383980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Unsupervised</a:t>
                      </a:r>
                      <a:r>
                        <a:rPr lang="en-US" baseline="0" dirty="0" smtClean="0"/>
                        <a:t> c</a:t>
                      </a:r>
                      <a:r>
                        <a:rPr lang="en-US" dirty="0" smtClean="0"/>
                        <a:t>lassified image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</a:t>
                      </a:r>
                      <a:r>
                        <a:rPr lang="en-US" baseline="0" dirty="0" smtClean="0"/>
                        <a:t> least the 4 water classes</a:t>
                      </a:r>
                      <a:endParaRPr lang="en-US" dirty="0"/>
                    </a:p>
                  </a:txBody>
                  <a:tcPr/>
                </a:tc>
              </a:tr>
              <a:tr h="383980">
                <a:tc>
                  <a:txBody>
                    <a:bodyPr/>
                    <a:lstStyle/>
                    <a:p>
                      <a:r>
                        <a:rPr lang="en-US" dirty="0" smtClean="0"/>
                        <a:t>Barren 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Color</a:t>
                      </a:r>
                      <a:r>
                        <a:rPr lang="en-US" baseline="0" dirty="0" smtClean="0"/>
                        <a:t> infrared composite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/>
                </a:tc>
              </a:tr>
              <a:tr h="383980">
                <a:tc>
                  <a:txBody>
                    <a:bodyPr/>
                    <a:lstStyle/>
                    <a:p>
                      <a:r>
                        <a:rPr lang="en-US" dirty="0" smtClean="0"/>
                        <a:t>Inter Tidal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Unsupervised classified image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71472" y="171448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For each class, Training samples = representative set of </a:t>
            </a:r>
            <a:r>
              <a:rPr lang="en-US" dirty="0" smtClean="0"/>
              <a:t>sites.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Compile a numerical interpretation key, that describe the spectral pattern of the class.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/>
                </a:solidFill>
              </a:rPr>
              <a:t>Future </a:t>
            </a:r>
            <a:r>
              <a:rPr lang="fr-FR" dirty="0" err="1" smtClean="0">
                <a:solidFill>
                  <a:schemeClr val="accent2"/>
                </a:solidFill>
              </a:rPr>
              <a:t>work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The </a:t>
            </a:r>
            <a:r>
              <a:rPr lang="fr-FR" b="1" dirty="0" err="1" smtClean="0"/>
              <a:t>coming</a:t>
            </a:r>
            <a:r>
              <a:rPr lang="fr-FR" b="1" dirty="0" smtClean="0"/>
              <a:t> </a:t>
            </a:r>
            <a:r>
              <a:rPr lang="fr-FR" b="1" dirty="0" err="1" smtClean="0"/>
              <a:t>week</a:t>
            </a:r>
            <a:endParaRPr lang="fr-FR" b="1" dirty="0" smtClean="0"/>
          </a:p>
          <a:p>
            <a:pPr>
              <a:buFont typeface="Wingdings" pitchFamily="2" charset="2"/>
              <a:buChar char="§"/>
            </a:pPr>
            <a:r>
              <a:rPr lang="fr-FR" sz="2000" dirty="0" smtClean="0"/>
              <a:t>Training </a:t>
            </a:r>
            <a:r>
              <a:rPr lang="fr-FR" sz="2000" dirty="0" err="1" smtClean="0"/>
              <a:t>samples</a:t>
            </a:r>
            <a:endParaRPr lang="fr-FR" sz="2000" dirty="0" smtClean="0"/>
          </a:p>
          <a:p>
            <a:pPr>
              <a:buFont typeface="Wingdings" pitchFamily="2" charset="2"/>
              <a:buChar char="§"/>
            </a:pPr>
            <a:r>
              <a:rPr lang="fr-FR" sz="2000" dirty="0" smtClean="0"/>
              <a:t>Maximum </a:t>
            </a:r>
            <a:r>
              <a:rPr lang="fr-FR" sz="2000" dirty="0" err="1" smtClean="0"/>
              <a:t>likelihood</a:t>
            </a:r>
            <a:r>
              <a:rPr lang="fr-FR" sz="2000" dirty="0" smtClean="0"/>
              <a:t> classification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dirty="0" err="1" smtClean="0"/>
              <a:t>Later</a:t>
            </a:r>
            <a:endParaRPr lang="fr-FR" b="1" dirty="0" smtClean="0"/>
          </a:p>
          <a:p>
            <a:pPr>
              <a:buFont typeface="Wingdings" pitchFamily="2" charset="2"/>
              <a:buChar char="§"/>
            </a:pPr>
            <a:r>
              <a:rPr lang="fr-FR" sz="2000" dirty="0" err="1" smtClean="0"/>
              <a:t>Accuracy</a:t>
            </a:r>
            <a:r>
              <a:rPr lang="fr-FR" sz="2000" dirty="0" smtClean="0"/>
              <a:t> </a:t>
            </a:r>
            <a:r>
              <a:rPr lang="fr-FR" sz="2000" dirty="0" err="1" smtClean="0"/>
              <a:t>assesment</a:t>
            </a:r>
            <a:endParaRPr lang="fr-FR" sz="2000" dirty="0" smtClean="0"/>
          </a:p>
          <a:p>
            <a:pPr>
              <a:buFont typeface="Wingdings" pitchFamily="2" charset="2"/>
              <a:buChar char="§"/>
            </a:pPr>
            <a:r>
              <a:rPr lang="fr-FR" sz="2000" dirty="0" err="1" smtClean="0"/>
              <a:t>Urbanization</a:t>
            </a:r>
            <a:r>
              <a:rPr lang="fr-FR" sz="2000" dirty="0" smtClean="0"/>
              <a:t> rate</a:t>
            </a:r>
          </a:p>
          <a:p>
            <a:pPr>
              <a:buNone/>
            </a:pPr>
            <a:endParaRPr lang="fr-FR" sz="2000" dirty="0" smtClean="0"/>
          </a:p>
          <a:p>
            <a:pPr>
              <a:buFont typeface="Wingdings" pitchFamily="2" charset="2"/>
              <a:buChar char="§"/>
            </a:pPr>
            <a:r>
              <a:rPr lang="fr-FR" sz="2000" u="sng" dirty="0" smtClean="0"/>
              <a:t>2</a:t>
            </a:r>
            <a:r>
              <a:rPr lang="fr-FR" sz="2000" u="sng" baseline="30000" dirty="0" smtClean="0"/>
              <a:t>nd</a:t>
            </a:r>
            <a:r>
              <a:rPr lang="fr-FR" sz="2000" u="sng" dirty="0" smtClean="0"/>
              <a:t> part of the </a:t>
            </a:r>
            <a:r>
              <a:rPr lang="fr-FR" sz="2000" u="sng" dirty="0" err="1" smtClean="0"/>
              <a:t>project</a:t>
            </a:r>
            <a:r>
              <a:rPr lang="fr-FR" sz="2000" u="sng" dirty="0" smtClean="0"/>
              <a:t> : </a:t>
            </a:r>
            <a:r>
              <a:rPr lang="fr-FR" sz="2000" dirty="0" err="1" smtClean="0"/>
              <a:t>Albedo</a:t>
            </a:r>
            <a:r>
              <a:rPr lang="fr-FR" sz="2000" dirty="0" smtClean="0"/>
              <a:t> </a:t>
            </a:r>
            <a:r>
              <a:rPr lang="fr-FR" sz="2000" dirty="0" err="1" smtClean="0"/>
              <a:t>calculation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rgbClr val="C00000"/>
                </a:solidFill>
              </a:rPr>
              <a:t>Methodology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75722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000" dirty="0" err="1" smtClean="0"/>
              <a:t>Remote</a:t>
            </a:r>
            <a:r>
              <a:rPr lang="fr-FR" sz="2000" dirty="0" smtClean="0"/>
              <a:t> </a:t>
            </a:r>
            <a:r>
              <a:rPr lang="fr-FR" sz="2000" dirty="0" err="1" smtClean="0"/>
              <a:t>sensing</a:t>
            </a:r>
            <a:r>
              <a:rPr lang="fr-FR" sz="2000" dirty="0" smtClean="0"/>
              <a:t> data.</a:t>
            </a:r>
          </a:p>
          <a:p>
            <a:pPr>
              <a:buNone/>
            </a:pPr>
            <a:r>
              <a:rPr lang="fr-FR" sz="2000" dirty="0" err="1" smtClean="0"/>
              <a:t>Processed</a:t>
            </a:r>
            <a:r>
              <a:rPr lang="fr-FR" sz="2000" dirty="0" smtClean="0"/>
              <a:t> and </a:t>
            </a:r>
            <a:r>
              <a:rPr lang="fr-FR" sz="2000" dirty="0" err="1" smtClean="0"/>
              <a:t>analyzed</a:t>
            </a:r>
            <a:r>
              <a:rPr lang="fr-FR" sz="2000" dirty="0" smtClean="0"/>
              <a:t> by </a:t>
            </a:r>
            <a:r>
              <a:rPr lang="fr-FR" sz="2000" dirty="0" smtClean="0"/>
              <a:t>ENVI </a:t>
            </a:r>
            <a:r>
              <a:rPr lang="fr-FR" sz="2000" dirty="0" smtClean="0"/>
              <a:t>software.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57290" y="2428868"/>
            <a:ext cx="6900863" cy="82867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20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Selection</a:t>
            </a:r>
            <a:r>
              <a:rPr kumimoji="0" lang="fr-FR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fr-FR" sz="20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</a:t>
            </a:r>
            <a:r>
              <a:rPr kumimoji="0" lang="fr-FR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Landsat</a:t>
            </a:r>
            <a:r>
              <a:rPr kumimoji="0" lang="fr-FR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TM images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late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80s, one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nowadays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fr-FR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214546" y="3357562"/>
            <a:ext cx="357190" cy="50006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572264" y="3357562"/>
            <a:ext cx="357190" cy="50006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720" y="3929066"/>
            <a:ext cx="3857652" cy="92333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Urbanization</a:t>
            </a:r>
            <a:r>
              <a:rPr lang="fr-FR" b="1" dirty="0" smtClean="0"/>
              <a:t> </a:t>
            </a:r>
            <a:r>
              <a:rPr lang="fr-FR" b="1" dirty="0" err="1" smtClean="0"/>
              <a:t>study</a:t>
            </a:r>
            <a:endParaRPr lang="fr-FR" b="1" dirty="0" smtClean="0"/>
          </a:p>
          <a:p>
            <a:pPr algn="ctr">
              <a:buNone/>
            </a:pPr>
            <a:r>
              <a:rPr lang="fr-FR" dirty="0" smtClean="0"/>
              <a:t>- Classification of the </a:t>
            </a:r>
            <a:r>
              <a:rPr lang="fr-FR" dirty="0" err="1" smtClean="0"/>
              <a:t>two</a:t>
            </a:r>
            <a:r>
              <a:rPr lang="fr-FR" dirty="0" smtClean="0"/>
              <a:t> images</a:t>
            </a:r>
          </a:p>
          <a:p>
            <a:pPr algn="ctr">
              <a:buNone/>
            </a:pPr>
            <a:r>
              <a:rPr lang="fr-FR" dirty="0" smtClean="0"/>
              <a:t>- </a:t>
            </a:r>
            <a:r>
              <a:rPr lang="fr-FR" dirty="0" err="1" smtClean="0"/>
              <a:t>Calculation</a:t>
            </a:r>
            <a:r>
              <a:rPr lang="fr-FR" dirty="0" smtClean="0"/>
              <a:t> of the </a:t>
            </a:r>
            <a:r>
              <a:rPr lang="fr-FR" dirty="0" err="1" smtClean="0"/>
              <a:t>urbanization</a:t>
            </a:r>
            <a:r>
              <a:rPr lang="fr-FR" dirty="0" smtClean="0"/>
              <a:t> rate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6314" y="3929066"/>
            <a:ext cx="4000528" cy="92333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Albedo</a:t>
            </a:r>
            <a:r>
              <a:rPr lang="fr-FR" b="1" dirty="0" smtClean="0"/>
              <a:t> </a:t>
            </a:r>
            <a:r>
              <a:rPr lang="fr-FR" b="1" dirty="0" err="1" smtClean="0"/>
              <a:t>calculation</a:t>
            </a:r>
            <a:endParaRPr lang="fr-FR" b="1" dirty="0" smtClean="0"/>
          </a:p>
          <a:p>
            <a:pPr algn="ctr">
              <a:buNone/>
            </a:pPr>
            <a:r>
              <a:rPr lang="fr-FR" dirty="0" smtClean="0"/>
              <a:t>- </a:t>
            </a:r>
            <a:r>
              <a:rPr lang="fr-FR" dirty="0" err="1" smtClean="0"/>
              <a:t>Atmospheric</a:t>
            </a:r>
            <a:r>
              <a:rPr lang="fr-FR" dirty="0" smtClean="0"/>
              <a:t> correction</a:t>
            </a:r>
          </a:p>
          <a:p>
            <a:pPr algn="ctr">
              <a:buNone/>
            </a:pPr>
            <a:r>
              <a:rPr lang="fr-FR" dirty="0" smtClean="0"/>
              <a:t>- </a:t>
            </a:r>
            <a:r>
              <a:rPr lang="fr-FR" dirty="0" err="1" smtClean="0"/>
              <a:t>Albedo</a:t>
            </a:r>
            <a:r>
              <a:rPr lang="fr-FR" dirty="0" smtClean="0"/>
              <a:t> </a:t>
            </a:r>
            <a:r>
              <a:rPr lang="fr-FR" dirty="0" err="1" smtClean="0"/>
              <a:t>calculation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Liang’s</a:t>
            </a:r>
            <a:r>
              <a:rPr lang="fr-FR" dirty="0" smtClean="0"/>
              <a:t> formula</a:t>
            </a:r>
          </a:p>
        </p:txBody>
      </p:sp>
      <p:sp>
        <p:nvSpPr>
          <p:cNvPr id="9" name="Down Arrow 8"/>
          <p:cNvSpPr/>
          <p:nvPr/>
        </p:nvSpPr>
        <p:spPr>
          <a:xfrm>
            <a:off x="4357686" y="5000636"/>
            <a:ext cx="357190" cy="50006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00100" y="5572140"/>
            <a:ext cx="7143800" cy="646331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Analysis</a:t>
            </a:r>
            <a:endParaRPr lang="fr-FR" b="1" dirty="0" smtClean="0"/>
          </a:p>
          <a:p>
            <a:pPr algn="ctr">
              <a:buNone/>
            </a:pPr>
            <a:r>
              <a:rPr lang="fr-FR" dirty="0" err="1" smtClean="0"/>
              <a:t>Correlation</a:t>
            </a:r>
            <a:r>
              <a:rPr lang="fr-FR" dirty="0" smtClean="0"/>
              <a:t> of </a:t>
            </a:r>
            <a:r>
              <a:rPr lang="fr-FR" dirty="0" err="1" smtClean="0"/>
              <a:t>albedo</a:t>
            </a:r>
            <a:r>
              <a:rPr lang="fr-FR" dirty="0" smtClean="0"/>
              <a:t> </a:t>
            </a:r>
            <a:r>
              <a:rPr lang="fr-FR" dirty="0" smtClean="0"/>
              <a:t>change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urbanization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Study area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32040" y="1600200"/>
            <a:ext cx="3960440" cy="47091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Yangtze River Delta </a:t>
            </a:r>
            <a:r>
              <a:rPr lang="en-US" sz="2000" dirty="0" smtClean="0"/>
              <a:t>: </a:t>
            </a:r>
          </a:p>
          <a:p>
            <a:pPr>
              <a:buNone/>
            </a:pPr>
            <a:r>
              <a:rPr lang="en-US" sz="2000" dirty="0" smtClean="0"/>
              <a:t>- One of the most industrialized and urbanized region of China.</a:t>
            </a:r>
          </a:p>
          <a:p>
            <a:pPr>
              <a:buNone/>
            </a:pPr>
            <a:r>
              <a:rPr lang="en-US" sz="2000" dirty="0" smtClean="0"/>
              <a:t>-  Highest population density of China.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Coordinates :</a:t>
            </a:r>
          </a:p>
          <a:p>
            <a:pPr>
              <a:buNone/>
            </a:pPr>
            <a:r>
              <a:rPr lang="en-US" sz="2000" dirty="0" smtClean="0"/>
              <a:t>Long : 120°39’E	Lat : 32 °40’N</a:t>
            </a:r>
          </a:p>
          <a:p>
            <a:pPr>
              <a:buNone/>
            </a:pPr>
            <a:r>
              <a:rPr lang="en-US" sz="2000" dirty="0" smtClean="0"/>
              <a:t>Path : 118	Row : 38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Area : </a:t>
            </a:r>
            <a:r>
              <a:rPr lang="en-US" sz="2000" dirty="0" smtClean="0"/>
              <a:t>~35000 km²</a:t>
            </a:r>
            <a:endParaRPr lang="en-US" sz="2000" dirty="0"/>
          </a:p>
        </p:txBody>
      </p:sp>
      <p:pic>
        <p:nvPicPr>
          <p:cNvPr id="4" name="Picture 3" descr="1989pic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285992"/>
            <a:ext cx="3960440" cy="3672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1714488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Mouth of Yangtze River Delta in China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6072206"/>
            <a:ext cx="3929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4"/>
              </a:rPr>
              <a:t>www.landsat.org</a:t>
            </a:r>
            <a:r>
              <a:rPr lang="en-US" sz="1200" dirty="0" smtClean="0"/>
              <a:t>    Acquisition date : 08/11/1989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5500702"/>
            <a:ext cx="7686675" cy="71437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000" dirty="0" smtClean="0"/>
              <a:t>	Two  provinces : - SE Jiangsu </a:t>
            </a:r>
          </a:p>
          <a:p>
            <a:pPr algn="ctr">
              <a:buNone/>
            </a:pPr>
            <a:r>
              <a:rPr lang="en-US" sz="2000" dirty="0" smtClean="0"/>
              <a:t>			    - NE Shanghai</a:t>
            </a:r>
          </a:p>
        </p:txBody>
      </p:sp>
      <p:pic>
        <p:nvPicPr>
          <p:cNvPr id="5" name="Picture 4" descr="shanghai-municipality-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642918"/>
            <a:ext cx="6040613" cy="4153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71604" y="4929198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 : www.chinatouristmaps.com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57158" y="1643050"/>
            <a:ext cx="4040188" cy="495430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Geology</a:t>
            </a:r>
          </a:p>
          <a:p>
            <a:pPr>
              <a:buNone/>
            </a:pPr>
            <a:r>
              <a:rPr lang="en-US" sz="2600" dirty="0" smtClean="0"/>
              <a:t>Alluvial </a:t>
            </a:r>
            <a:r>
              <a:rPr lang="en-US" sz="2600" dirty="0" smtClean="0"/>
              <a:t>plain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Elevation : 4m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Hydrology</a:t>
            </a:r>
          </a:p>
          <a:p>
            <a:pPr>
              <a:buNone/>
            </a:pPr>
            <a:r>
              <a:rPr lang="en-US" sz="2600" dirty="0" smtClean="0"/>
              <a:t>Delta</a:t>
            </a:r>
          </a:p>
          <a:p>
            <a:pPr>
              <a:buNone/>
            </a:pPr>
            <a:r>
              <a:rPr lang="en-US" sz="2600" dirty="0" smtClean="0"/>
              <a:t>Numerous rivers and lakes</a:t>
            </a:r>
          </a:p>
          <a:p>
            <a:pPr>
              <a:buNone/>
            </a:pPr>
            <a:r>
              <a:rPr lang="en-US" sz="2600" dirty="0" smtClean="0"/>
              <a:t>Maze of intersecting canals 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Climate</a:t>
            </a:r>
          </a:p>
          <a:p>
            <a:pPr>
              <a:buNone/>
            </a:pPr>
            <a:r>
              <a:rPr lang="en-US" sz="2600" dirty="0" smtClean="0"/>
              <a:t>Humid subtropical climate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sz="3200" b="1" dirty="0" smtClean="0"/>
              <a:t>Vegetation</a:t>
            </a:r>
          </a:p>
          <a:p>
            <a:pPr>
              <a:buNone/>
            </a:pPr>
            <a:r>
              <a:rPr lang="en-US" sz="2600" dirty="0" smtClean="0"/>
              <a:t>Subtropical broad-leaf evergreen.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14876" y="1643050"/>
            <a:ext cx="4041775" cy="4882294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Ø"/>
              <a:defRPr/>
            </a:pPr>
            <a:r>
              <a:rPr lang="en-US" b="1" dirty="0" smtClean="0"/>
              <a:t>Primary sector</a:t>
            </a:r>
          </a:p>
          <a:p>
            <a:pPr lvl="0">
              <a:buNone/>
              <a:defRPr/>
            </a:pPr>
            <a:r>
              <a:rPr lang="en-US" sz="2300" dirty="0" smtClean="0"/>
              <a:t>Agriculture</a:t>
            </a:r>
          </a:p>
          <a:p>
            <a:pPr lvl="0">
              <a:buNone/>
              <a:defRPr/>
            </a:pPr>
            <a:r>
              <a:rPr lang="en-US" sz="2300" dirty="0" smtClean="0"/>
              <a:t> Fisheries</a:t>
            </a:r>
          </a:p>
          <a:p>
            <a:pPr lvl="0">
              <a:buNone/>
              <a:defRPr/>
            </a:pPr>
            <a:r>
              <a:rPr lang="en-US" sz="2300" dirty="0" smtClean="0"/>
              <a:t>Aquaculture</a:t>
            </a:r>
          </a:p>
          <a:p>
            <a:pPr lvl="0">
              <a:buNone/>
              <a:defRPr/>
            </a:pPr>
            <a:endParaRPr lang="en-US" dirty="0" smtClean="0"/>
          </a:p>
          <a:p>
            <a:pPr lvl="0">
              <a:buFont typeface="Wingdings" pitchFamily="2" charset="2"/>
              <a:buChar char="Ø"/>
              <a:defRPr/>
            </a:pPr>
            <a:r>
              <a:rPr lang="en-US" b="1" dirty="0" smtClean="0"/>
              <a:t>Secondary sector</a:t>
            </a:r>
          </a:p>
          <a:p>
            <a:pPr lvl="0">
              <a:buNone/>
              <a:defRPr/>
            </a:pPr>
            <a:r>
              <a:rPr lang="en-US" sz="2300" dirty="0" smtClean="0"/>
              <a:t>Traditional center of textile industry</a:t>
            </a:r>
          </a:p>
          <a:p>
            <a:pPr lvl="0">
              <a:buNone/>
              <a:defRPr/>
            </a:pPr>
            <a:r>
              <a:rPr lang="en-US" sz="2300" dirty="0" smtClean="0"/>
              <a:t>Industrial base advancing new technology</a:t>
            </a:r>
          </a:p>
          <a:p>
            <a:pPr lvl="0">
              <a:buNone/>
              <a:defRPr/>
            </a:pPr>
            <a:r>
              <a:rPr lang="en-US" sz="2300" dirty="0" smtClean="0"/>
              <a:t>Import/Export</a:t>
            </a:r>
            <a:endParaRPr lang="en-US" sz="2300" dirty="0" smtClean="0"/>
          </a:p>
          <a:p>
            <a:pPr lvl="0"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 smtClean="0"/>
              <a:t>Tertiary sector</a:t>
            </a:r>
          </a:p>
          <a:p>
            <a:pPr>
              <a:buNone/>
              <a:defRPr/>
            </a:pPr>
            <a:r>
              <a:rPr lang="en-US" sz="2100" dirty="0" smtClean="0"/>
              <a:t>Commerce and finance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b="1" dirty="0" smtClean="0"/>
              <a:t>Transportation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357158" y="428604"/>
            <a:ext cx="4040188" cy="639762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dirty="0" smtClean="0"/>
              <a:t>Environment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3438" y="428604"/>
            <a:ext cx="4041775" cy="639762"/>
          </a:xfrm>
          <a:solidFill>
            <a:schemeClr val="accent2"/>
          </a:solidFill>
        </p:spPr>
        <p:txBody>
          <a:bodyPr/>
          <a:lstStyle/>
          <a:p>
            <a:pPr lvl="0" algn="ctr"/>
            <a:r>
              <a:rPr lang="en-US" dirty="0" smtClean="0"/>
              <a:t>Human</a:t>
            </a:r>
            <a:r>
              <a:rPr lang="en-US" u="sng" dirty="0" smtClean="0"/>
              <a:t> </a:t>
            </a:r>
            <a:r>
              <a:rPr lang="en-US" dirty="0" smtClean="0"/>
              <a:t>activities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/>
                </a:solidFill>
              </a:rPr>
              <a:t>Satellite Images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785926"/>
            <a:ext cx="3816476" cy="7143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2000" b="1" dirty="0" smtClean="0"/>
              <a:t>Source :  </a:t>
            </a:r>
            <a:r>
              <a:rPr lang="fr-FR" sz="2000" dirty="0" smtClean="0"/>
              <a:t>Global Land </a:t>
            </a:r>
            <a:r>
              <a:rPr lang="fr-FR" sz="2000" dirty="0" err="1" smtClean="0"/>
              <a:t>Cover</a:t>
            </a:r>
            <a:r>
              <a:rPr lang="fr-FR" sz="2000" dirty="0" smtClean="0"/>
              <a:t> </a:t>
            </a:r>
            <a:r>
              <a:rPr lang="fr-FR" sz="2000" dirty="0" err="1" smtClean="0"/>
              <a:t>Facility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	            </a:t>
            </a:r>
            <a:r>
              <a:rPr lang="fr-FR" sz="2000" dirty="0" smtClean="0">
                <a:hlinkClick r:id="rId3"/>
              </a:rPr>
              <a:t>www.landcover.org</a:t>
            </a: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endParaRPr lang="fr-FR" dirty="0"/>
          </a:p>
        </p:txBody>
      </p:sp>
      <p:pic>
        <p:nvPicPr>
          <p:cNvPr id="4" name="Picture 3" descr="landsat.gsfc.nasa.go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142852"/>
            <a:ext cx="2643206" cy="1990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8" y="2214554"/>
            <a:ext cx="32147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 : www.landsat.gsfc.nasa.gov/images/media.html</a:t>
            </a:r>
            <a:endParaRPr lang="en-US" sz="10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500034" y="2928934"/>
          <a:ext cx="804672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7453"/>
                <a:gridCol w="2714644"/>
                <a:gridCol w="2974623"/>
              </a:tblGrid>
              <a:tr h="355310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Author</a:t>
                      </a:r>
                      <a:endParaRPr lang="en-US" b="0" i="0" dirty="0"/>
                    </a:p>
                  </a:txBody>
                  <a:tcPr marL="91438" marR="9143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NASA </a:t>
                      </a:r>
                      <a:r>
                        <a:rPr lang="en-US" dirty="0" err="1" smtClean="0"/>
                        <a:t>Landsat</a:t>
                      </a:r>
                      <a:r>
                        <a:rPr lang="en-US" dirty="0" smtClean="0"/>
                        <a:t> Program</a:t>
                      </a:r>
                      <a:endParaRPr lang="en-US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NASA </a:t>
                      </a:r>
                      <a:r>
                        <a:rPr lang="en-US" dirty="0" err="1" smtClean="0"/>
                        <a:t>Landsat</a:t>
                      </a:r>
                      <a:r>
                        <a:rPr lang="en-US" dirty="0" smtClean="0"/>
                        <a:t> program</a:t>
                      </a:r>
                      <a:endParaRPr lang="en-US" dirty="0"/>
                    </a:p>
                  </a:txBody>
                  <a:tcPr marL="91438" marR="91438"/>
                </a:tc>
              </a:tr>
              <a:tr h="355310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Publication Date</a:t>
                      </a:r>
                      <a:endParaRPr lang="en-US" b="0" i="0" dirty="0"/>
                    </a:p>
                  </a:txBody>
                  <a:tcPr marL="91438" marR="9143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05/16/2001</a:t>
                      </a:r>
                      <a:endParaRPr lang="en-US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2007</a:t>
                      </a:r>
                      <a:endParaRPr lang="en-US" dirty="0"/>
                    </a:p>
                  </a:txBody>
                  <a:tcPr marL="91438" marR="91438"/>
                </a:tc>
              </a:tr>
              <a:tr h="621792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Collection Name</a:t>
                      </a:r>
                    </a:p>
                  </a:txBody>
                  <a:tcPr marL="91438" marR="9143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Landsat</a:t>
                      </a:r>
                      <a:r>
                        <a:rPr lang="en-US" b="1" dirty="0" smtClean="0"/>
                        <a:t> 5 TM scene</a:t>
                      </a:r>
                      <a:endParaRPr lang="en-US" b="1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Landsat</a:t>
                      </a:r>
                      <a:r>
                        <a:rPr lang="en-US" b="1" dirty="0" smtClean="0"/>
                        <a:t> 7 ETM+ scene</a:t>
                      </a:r>
                    </a:p>
                    <a:p>
                      <a:r>
                        <a:rPr lang="en-US" b="1" dirty="0" smtClean="0"/>
                        <a:t> SLC-off Gap-filled</a:t>
                      </a:r>
                      <a:r>
                        <a:rPr lang="en-US" b="1" baseline="0" dirty="0" smtClean="0"/>
                        <a:t> products</a:t>
                      </a:r>
                      <a:endParaRPr lang="en-US" b="1" dirty="0"/>
                    </a:p>
                  </a:txBody>
                  <a:tcPr marL="91438" marR="91438"/>
                </a:tc>
              </a:tr>
              <a:tr h="355310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Image Name</a:t>
                      </a:r>
                      <a:endParaRPr lang="en-US" b="0" i="0" dirty="0"/>
                    </a:p>
                  </a:txBody>
                  <a:tcPr marL="91438" marR="9143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 201-985</a:t>
                      </a:r>
                      <a:endParaRPr lang="en-US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 217-852</a:t>
                      </a:r>
                      <a:endParaRPr lang="en-US" dirty="0"/>
                    </a:p>
                  </a:txBody>
                  <a:tcPr marL="91438" marR="91438"/>
                </a:tc>
              </a:tr>
              <a:tr h="355310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Processing Level</a:t>
                      </a:r>
                      <a:endParaRPr lang="en-US" b="0" i="0" dirty="0"/>
                    </a:p>
                  </a:txBody>
                  <a:tcPr marL="91438" marR="9143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Ortho, GLS 1990</a:t>
                      </a:r>
                      <a:endParaRPr lang="en-US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Ortho, GLS2005</a:t>
                      </a:r>
                      <a:endParaRPr lang="en-US" dirty="0"/>
                    </a:p>
                  </a:txBody>
                  <a:tcPr marL="91438" marR="91438"/>
                </a:tc>
              </a:tr>
              <a:tr h="355310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Publisher</a:t>
                      </a:r>
                      <a:endParaRPr lang="en-US" b="0" i="0" dirty="0"/>
                    </a:p>
                  </a:txBody>
                  <a:tcPr marL="91438" marR="9143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USGS</a:t>
                      </a:r>
                      <a:endParaRPr lang="en-US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USGS</a:t>
                      </a:r>
                      <a:endParaRPr lang="en-US" dirty="0"/>
                    </a:p>
                  </a:txBody>
                  <a:tcPr marL="91438" marR="91438"/>
                </a:tc>
              </a:tr>
              <a:tr h="355310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Publisher Location</a:t>
                      </a:r>
                      <a:endParaRPr lang="en-US" b="0" i="0" dirty="0"/>
                    </a:p>
                  </a:txBody>
                  <a:tcPr marL="91438" marR="9143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Sioux Falls</a:t>
                      </a:r>
                      <a:endParaRPr lang="en-US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Sioux Falls</a:t>
                      </a:r>
                      <a:endParaRPr lang="en-US" dirty="0"/>
                    </a:p>
                  </a:txBody>
                  <a:tcPr marL="91438" marR="91438"/>
                </a:tc>
              </a:tr>
              <a:tr h="355310">
                <a:tc>
                  <a:txBody>
                    <a:bodyPr/>
                    <a:lstStyle/>
                    <a:p>
                      <a:r>
                        <a:rPr lang="en-US" b="0" i="0" dirty="0" smtClean="0"/>
                        <a:t>Product Coverage</a:t>
                      </a:r>
                      <a:r>
                        <a:rPr lang="en-US" b="0" i="0" baseline="0" dirty="0" smtClean="0"/>
                        <a:t> Date</a:t>
                      </a:r>
                      <a:endParaRPr lang="en-US" b="0" i="0" dirty="0"/>
                    </a:p>
                  </a:txBody>
                  <a:tcPr marL="91438" marR="91438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08/11/1989</a:t>
                      </a:r>
                      <a:endParaRPr lang="en-US" b="1" dirty="0"/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08/15/2005</a:t>
                      </a:r>
                      <a:endParaRPr lang="en-US" b="1" dirty="0"/>
                    </a:p>
                  </a:txBody>
                  <a:tcPr marL="91438" marR="91438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Image </a:t>
            </a:r>
            <a:r>
              <a:rPr lang="fr-FR" dirty="0" err="1" smtClean="0"/>
              <a:t>preprocessing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71472" y="1785926"/>
            <a:ext cx="8153400" cy="4495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fr-FR" sz="2100" b="1" dirty="0" smtClean="0"/>
              <a:t>Picture </a:t>
            </a:r>
            <a:r>
              <a:rPr lang="fr-FR" sz="2100" b="1" dirty="0" err="1" smtClean="0"/>
              <a:t>cut</a:t>
            </a:r>
            <a:endParaRPr lang="fr-FR" sz="2100" b="1" dirty="0" smtClean="0"/>
          </a:p>
          <a:p>
            <a:pPr>
              <a:buNone/>
            </a:pPr>
            <a:r>
              <a:rPr lang="fr-FR" sz="2100" dirty="0" err="1" smtClean="0"/>
              <a:t>Pictures</a:t>
            </a:r>
            <a:r>
              <a:rPr lang="fr-FR" sz="2100" dirty="0" smtClean="0"/>
              <a:t> of </a:t>
            </a:r>
            <a:r>
              <a:rPr lang="fr-FR" sz="2100" dirty="0" err="1" smtClean="0"/>
              <a:t>different</a:t>
            </a:r>
            <a:r>
              <a:rPr lang="fr-FR" sz="2100" dirty="0" smtClean="0"/>
              <a:t> </a:t>
            </a:r>
            <a:r>
              <a:rPr lang="fr-FR" sz="2100" dirty="0" err="1" smtClean="0"/>
              <a:t>sizes</a:t>
            </a:r>
            <a:endParaRPr lang="fr-FR" sz="2100" dirty="0" smtClean="0"/>
          </a:p>
          <a:p>
            <a:pPr>
              <a:buNone/>
            </a:pPr>
            <a:r>
              <a:rPr lang="fr-FR" sz="2100" dirty="0" smtClean="0"/>
              <a:t>Band issues on the </a:t>
            </a:r>
            <a:r>
              <a:rPr lang="fr-FR" sz="2100" dirty="0" err="1" smtClean="0"/>
              <a:t>left</a:t>
            </a:r>
            <a:r>
              <a:rPr lang="fr-FR" sz="2100" dirty="0" smtClean="0"/>
              <a:t> and right </a:t>
            </a:r>
            <a:r>
              <a:rPr lang="fr-FR" sz="2100" dirty="0" err="1" smtClean="0"/>
              <a:t>sides</a:t>
            </a:r>
            <a:r>
              <a:rPr lang="fr-FR" sz="2100" dirty="0" smtClean="0"/>
              <a:t> of the 2005 image</a:t>
            </a:r>
          </a:p>
          <a:p>
            <a:pPr>
              <a:buNone/>
            </a:pPr>
            <a:r>
              <a:rPr lang="fr-FR" sz="2100" dirty="0" smtClean="0">
                <a:latin typeface="Calibri"/>
                <a:cs typeface="Calibri"/>
              </a:rPr>
              <a:t>→ </a:t>
            </a:r>
            <a:r>
              <a:rPr lang="fr-FR" sz="2100" dirty="0" err="1" smtClean="0"/>
              <a:t>Cut</a:t>
            </a:r>
            <a:r>
              <a:rPr lang="fr-FR" sz="2100" dirty="0" smtClean="0"/>
              <a:t> </a:t>
            </a:r>
            <a:r>
              <a:rPr lang="fr-FR" sz="2100" dirty="0" smtClean="0"/>
              <a:t>the </a:t>
            </a:r>
            <a:r>
              <a:rPr lang="fr-FR" sz="2100" dirty="0" err="1" smtClean="0"/>
              <a:t>pictures</a:t>
            </a:r>
            <a:r>
              <a:rPr lang="fr-FR" sz="2100" dirty="0" smtClean="0"/>
              <a:t> </a:t>
            </a:r>
            <a:r>
              <a:rPr lang="fr-FR" sz="2100" dirty="0" err="1" smtClean="0"/>
              <a:t>with</a:t>
            </a:r>
            <a:r>
              <a:rPr lang="fr-FR" sz="2100" dirty="0" smtClean="0"/>
              <a:t> </a:t>
            </a:r>
            <a:r>
              <a:rPr lang="fr-FR" sz="2100" dirty="0" smtClean="0"/>
              <a:t>ENVI </a:t>
            </a:r>
            <a:r>
              <a:rPr lang="fr-FR" sz="2100" dirty="0" smtClean="0"/>
              <a:t>software</a:t>
            </a:r>
          </a:p>
          <a:p>
            <a:pPr>
              <a:buNone/>
            </a:pPr>
            <a:endParaRPr lang="fr-FR" sz="2100" dirty="0" smtClean="0"/>
          </a:p>
          <a:p>
            <a:pPr>
              <a:buFont typeface="Wingdings" pitchFamily="2" charset="2"/>
              <a:buChar char="Ø"/>
            </a:pPr>
            <a:r>
              <a:rPr lang="en-US" sz="2100" b="1" dirty="0" smtClean="0"/>
              <a:t>Geometric and radiometric correction</a:t>
            </a:r>
          </a:p>
          <a:p>
            <a:pPr>
              <a:buNone/>
            </a:pPr>
            <a:r>
              <a:rPr lang="en-US" sz="2100" dirty="0" smtClean="0"/>
              <a:t> Performed by USGS</a:t>
            </a:r>
          </a:p>
          <a:p>
            <a:endParaRPr lang="en-US" sz="2100" dirty="0" smtClean="0"/>
          </a:p>
          <a:p>
            <a:pPr>
              <a:buFont typeface="Wingdings" pitchFamily="2" charset="2"/>
              <a:buChar char="Ø"/>
            </a:pPr>
            <a:r>
              <a:rPr lang="en-US" sz="2100" b="1" dirty="0" smtClean="0"/>
              <a:t>Atmospheric correction</a:t>
            </a:r>
          </a:p>
          <a:p>
            <a:pPr>
              <a:buNone/>
            </a:pPr>
            <a:r>
              <a:rPr lang="en-US" sz="2100" dirty="0" smtClean="0"/>
              <a:t>No clouds or hazes </a:t>
            </a:r>
            <a:r>
              <a:rPr lang="en-US" sz="2100" dirty="0" smtClean="0">
                <a:latin typeface="Calibri"/>
                <a:cs typeface="Calibri"/>
              </a:rPr>
              <a:t>→ </a:t>
            </a:r>
            <a:r>
              <a:rPr lang="en-US" sz="2100" dirty="0" smtClean="0"/>
              <a:t>No atmospheric correction needed</a:t>
            </a:r>
          </a:p>
          <a:p>
            <a:pPr>
              <a:buNone/>
            </a:pPr>
            <a:endParaRPr lang="en-US" sz="2100" dirty="0" smtClean="0"/>
          </a:p>
          <a:p>
            <a:pPr>
              <a:buFont typeface="Wingdings" pitchFamily="2" charset="2"/>
              <a:buChar char="Ø"/>
            </a:pPr>
            <a:r>
              <a:rPr lang="en-US" sz="2100" b="1" dirty="0" smtClean="0"/>
              <a:t>Image enhancement</a:t>
            </a:r>
          </a:p>
          <a:p>
            <a:pPr>
              <a:buNone/>
            </a:pPr>
            <a:r>
              <a:rPr lang="en-US" sz="2100" dirty="0" smtClean="0"/>
              <a:t>Automatic </a:t>
            </a:r>
            <a:r>
              <a:rPr lang="en-US" sz="2100" dirty="0" smtClean="0"/>
              <a:t>linear contrast stretching of 2</a:t>
            </a:r>
            <a:r>
              <a:rPr lang="en-US" sz="2100" dirty="0" smtClean="0"/>
              <a:t>% by ENVI</a:t>
            </a:r>
            <a:endParaRPr lang="en-US" sz="2100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Visual interpretation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1643050"/>
            <a:ext cx="3102096" cy="400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Color infrared composite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5786" y="2071678"/>
          <a:ext cx="466452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6165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Color displayed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Band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Spectrum</a:t>
                      </a:r>
                      <a:r>
                        <a:rPr lang="en-US" baseline="0" dirty="0" smtClean="0"/>
                        <a:t> region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Visible</a:t>
                      </a:r>
                      <a:r>
                        <a:rPr lang="en-US" baseline="0" dirty="0" smtClean="0"/>
                        <a:t> Red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Visible  Green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sampleurb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4929198"/>
            <a:ext cx="648072" cy="64807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85786" y="4286256"/>
          <a:ext cx="6096000" cy="155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Area type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Urban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Vegetation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sampleve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4857760"/>
            <a:ext cx="720080" cy="720080"/>
          </a:xfrm>
          <a:prstGeom prst="rect">
            <a:avLst/>
          </a:prstGeom>
        </p:spPr>
      </p:pic>
      <p:pic>
        <p:nvPicPr>
          <p:cNvPr id="10" name="Picture 9" descr="samplewa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4857760"/>
            <a:ext cx="576064" cy="71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1832</TotalTime>
  <Words>819</Words>
  <Application>Microsoft Office PowerPoint</Application>
  <PresentationFormat>On-screen Show (4:3)</PresentationFormat>
  <Paragraphs>363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Median</vt:lpstr>
      <vt:lpstr>The ImpactS of urbanization on surface albedo in the Yangtze River Delta  Introduction</vt:lpstr>
      <vt:lpstr>Motivation</vt:lpstr>
      <vt:lpstr>Methodology</vt:lpstr>
      <vt:lpstr>Study area</vt:lpstr>
      <vt:lpstr>Slide 5</vt:lpstr>
      <vt:lpstr>Slide 6</vt:lpstr>
      <vt:lpstr>Satellite Images</vt:lpstr>
      <vt:lpstr>Image preprocessing</vt:lpstr>
      <vt:lpstr>Visual interpretation</vt:lpstr>
      <vt:lpstr>Slide 10</vt:lpstr>
      <vt:lpstr>Slide 11</vt:lpstr>
      <vt:lpstr>Classification</vt:lpstr>
      <vt:lpstr>Unsupervised classification</vt:lpstr>
      <vt:lpstr>Slide 14</vt:lpstr>
      <vt:lpstr>Identification</vt:lpstr>
      <vt:lpstr>Slide 16</vt:lpstr>
      <vt:lpstr>Slide 17</vt:lpstr>
      <vt:lpstr>Supervised classification</vt:lpstr>
      <vt:lpstr>Choice of classes</vt:lpstr>
      <vt:lpstr>Training samples</vt:lpstr>
      <vt:lpstr>Future work</vt:lpstr>
      <vt:lpstr>Thank you!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urbanization on the surface albedo in the Yangtze River Delta</dc:title>
  <dc:creator>nunu</dc:creator>
  <cp:lastModifiedBy>Melanie</cp:lastModifiedBy>
  <cp:revision>523</cp:revision>
  <dcterms:created xsi:type="dcterms:W3CDTF">2011-05-27T23:49:27Z</dcterms:created>
  <dcterms:modified xsi:type="dcterms:W3CDTF">2011-06-02T19:17:44Z</dcterms:modified>
</cp:coreProperties>
</file>