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5" r:id="rId3"/>
    <p:sldId id="258" r:id="rId4"/>
    <p:sldId id="267" r:id="rId5"/>
    <p:sldId id="259" r:id="rId6"/>
    <p:sldId id="257" r:id="rId7"/>
    <p:sldId id="260" r:id="rId8"/>
    <p:sldId id="266" r:id="rId9"/>
    <p:sldId id="262" r:id="rId10"/>
    <p:sldId id="263" r:id="rId11"/>
    <p:sldId id="264" r:id="rId12"/>
    <p:sldId id="268" r:id="rId13"/>
    <p:sldId id="269" r:id="rId14"/>
    <p:sldId id="270" r:id="rId15"/>
    <p:sldId id="271" r:id="rId16"/>
    <p:sldId id="272" r:id="rId17"/>
    <p:sldId id="273"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32" autoAdjust="0"/>
  </p:normalViewPr>
  <p:slideViewPr>
    <p:cSldViewPr>
      <p:cViewPr varScale="1">
        <p:scale>
          <a:sx n="47" d="100"/>
          <a:sy n="47" d="100"/>
        </p:scale>
        <p:origin x="-17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E10E-69CB-49F2-8512-B7EE0A5338A2}" type="datetimeFigureOut">
              <a:rPr lang="en-US" smtClean="0"/>
              <a:t>7/10/2013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47604-5CC4-489A-A42C-1B1818056EE0}" type="slidenum">
              <a:rPr lang="en-US" smtClean="0"/>
              <a:t>‹#›</a:t>
            </a:fld>
            <a:endParaRPr lang="en-US"/>
          </a:p>
        </p:txBody>
      </p:sp>
    </p:spTree>
    <p:extLst>
      <p:ext uri="{BB962C8B-B14F-4D97-AF65-F5344CB8AC3E}">
        <p14:creationId xmlns:p14="http://schemas.microsoft.com/office/powerpoint/2010/main" val="202170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1</a:t>
            </a:fld>
            <a:endParaRPr lang="en-US"/>
          </a:p>
        </p:txBody>
      </p:sp>
    </p:spTree>
    <p:extLst>
      <p:ext uri="{BB962C8B-B14F-4D97-AF65-F5344CB8AC3E}">
        <p14:creationId xmlns:p14="http://schemas.microsoft.com/office/powerpoint/2010/main" val="332852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 flux towers used for validation</a:t>
            </a:r>
          </a:p>
          <a:p>
            <a:endParaRPr lang="en-US" dirty="0" smtClean="0"/>
          </a:p>
          <a:p>
            <a:r>
              <a:rPr lang="en-US" dirty="0" smtClean="0"/>
              <a:t>improved performance</a:t>
            </a:r>
            <a:r>
              <a:rPr lang="en-US" baseline="0" dirty="0" smtClean="0"/>
              <a:t> over previous version:</a:t>
            </a:r>
          </a:p>
          <a:p>
            <a:pPr marL="171450" indent="-171450">
              <a:buFont typeface="Arial" pitchFamily="34" charset="0"/>
              <a:buChar char="•"/>
            </a:pPr>
            <a:r>
              <a:rPr lang="en-US" baseline="0" dirty="0" smtClean="0"/>
              <a:t>improved algorithm better captures magnitudes of ET measurements</a:t>
            </a:r>
          </a:p>
          <a:p>
            <a:pPr marL="171450" indent="-171450">
              <a:buFont typeface="Arial" pitchFamily="34" charset="0"/>
              <a:buChar char="•"/>
            </a:pPr>
            <a:r>
              <a:rPr lang="en-US" baseline="0" dirty="0" smtClean="0"/>
              <a:t>within 10-30% accuracy of ET observations</a:t>
            </a:r>
          </a:p>
          <a:p>
            <a:pPr marL="171450" indent="-171450">
              <a:buFont typeface="Arial" pitchFamily="34" charset="0"/>
              <a:buChar char="•"/>
            </a:pPr>
            <a:r>
              <a:rPr lang="en-US" baseline="0" dirty="0" smtClean="0"/>
              <a:t>mean annual bias = 0.33mm/day</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15</a:t>
            </a:fld>
            <a:endParaRPr lang="en-US"/>
          </a:p>
        </p:txBody>
      </p:sp>
    </p:spTree>
    <p:extLst>
      <p:ext uri="{BB962C8B-B14F-4D97-AF65-F5344CB8AC3E}">
        <p14:creationId xmlns:p14="http://schemas.microsoft.com/office/powerpoint/2010/main" val="160167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Quality</a:t>
            </a:r>
            <a:r>
              <a:rPr lang="en-US" baseline="0" dirty="0" smtClean="0"/>
              <a:t> controlled/gap filled, but filled values are artificial and contain uncertainties.  Original met data at coarse resolution– spatial interpolation helps, but contains uncertainties.</a:t>
            </a:r>
          </a:p>
          <a:p>
            <a:pPr marL="228600" indent="-228600">
              <a:buAutoNum type="arabicPeriod"/>
            </a:pPr>
            <a:r>
              <a:rPr lang="en-US" dirty="0" smtClean="0"/>
              <a:t>Known energy balance closure issue w/ eddy covariance measurements.  Underestimate ET by 10-30%.  Data</a:t>
            </a:r>
            <a:r>
              <a:rPr lang="en-US" baseline="0" dirty="0" smtClean="0"/>
              <a:t> needs to be gap-filled and corrected for energy balance closure.  No uniform method– may contain uncertainties.</a:t>
            </a:r>
          </a:p>
          <a:p>
            <a:pPr marL="228600" indent="-228600">
              <a:buAutoNum type="arabicPeriod"/>
            </a:pPr>
            <a:r>
              <a:rPr lang="en-US" baseline="0" dirty="0" smtClean="0"/>
              <a:t>Flux tower footprint = field scale, homogeneous terrain, vegetation.  Compared to MODIS 9km</a:t>
            </a:r>
            <a:r>
              <a:rPr lang="en-US" baseline="30000" dirty="0" smtClean="0"/>
              <a:t>2 </a:t>
            </a:r>
            <a:r>
              <a:rPr lang="en-US" baseline="0" dirty="0" smtClean="0"/>
              <a:t>footprint– heterogeneous land cover and terrain.</a:t>
            </a:r>
          </a:p>
          <a:p>
            <a:pPr marL="228600" indent="-228600">
              <a:buAutoNum type="arabicPeriod"/>
            </a:pPr>
            <a:r>
              <a:rPr lang="en-US" baseline="0" dirty="0" smtClean="0"/>
              <a:t>Algorithm doesn’t account for stand age, disturbance history, or species composition.  Biome parameters are set constant globally.  </a:t>
            </a:r>
          </a:p>
          <a:p>
            <a:pPr marL="228600" indent="-228600">
              <a:buAutoNum type="arabicPeriod"/>
            </a:pPr>
            <a:r>
              <a:rPr lang="en-US" baseline="0" dirty="0" smtClean="0"/>
              <a:t>If pixel misclassified, will be given the wrong set of biome parameters. </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16</a:t>
            </a:fld>
            <a:endParaRPr lang="en-US"/>
          </a:p>
        </p:txBody>
      </p:sp>
    </p:spTree>
    <p:extLst>
      <p:ext uri="{BB962C8B-B14F-4D97-AF65-F5344CB8AC3E}">
        <p14:creationId xmlns:p14="http://schemas.microsoft.com/office/powerpoint/2010/main" val="298464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rice paddy		alpine</a:t>
            </a:r>
            <a:r>
              <a:rPr lang="en-US" baseline="0" dirty="0" smtClean="0"/>
              <a:t> grassland	rice paddy</a:t>
            </a:r>
            <a:endParaRPr lang="en-US" dirty="0" smtClean="0"/>
          </a:p>
          <a:p>
            <a:r>
              <a:rPr lang="en-US" dirty="0" smtClean="0"/>
              <a:t>deciduous forest	deciduous</a:t>
            </a:r>
            <a:r>
              <a:rPr lang="en-US" baseline="0" dirty="0" smtClean="0"/>
              <a:t> forest	tropical forest</a:t>
            </a:r>
          </a:p>
          <a:p>
            <a:endParaRPr lang="en-US" baseline="0" dirty="0" smtClean="0"/>
          </a:p>
          <a:p>
            <a:r>
              <a:rPr lang="en-US" baseline="0" dirty="0" smtClean="0"/>
              <a:t>average bias (mm/8day) ranged from 0.17 mm/8day to -21.41 mm/8day</a:t>
            </a:r>
          </a:p>
          <a:p>
            <a:endParaRPr lang="en-US" baseline="0" dirty="0" smtClean="0"/>
          </a:p>
          <a:p>
            <a:r>
              <a:rPr lang="en-US" baseline="0" dirty="0" smtClean="0"/>
              <a:t>Did not correct tower measurements for energy balance closure.</a:t>
            </a:r>
          </a:p>
          <a:p>
            <a:endParaRPr lang="en-US" baseline="0" dirty="0" smtClean="0"/>
          </a:p>
          <a:p>
            <a:r>
              <a:rPr lang="en-US" baseline="0" dirty="0" smtClean="0"/>
              <a:t>Best performances at forest sites, generally mismatched at grassland sites</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17</a:t>
            </a:fld>
            <a:endParaRPr lang="en-US"/>
          </a:p>
        </p:txBody>
      </p:sp>
    </p:spTree>
    <p:extLst>
      <p:ext uri="{BB962C8B-B14F-4D97-AF65-F5344CB8AC3E}">
        <p14:creationId xmlns:p14="http://schemas.microsoft.com/office/powerpoint/2010/main" val="305062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18</a:t>
            </a:fld>
            <a:endParaRPr lang="en-US"/>
          </a:p>
        </p:txBody>
      </p:sp>
    </p:spTree>
    <p:extLst>
      <p:ext uri="{BB962C8B-B14F-4D97-AF65-F5344CB8AC3E}">
        <p14:creationId xmlns:p14="http://schemas.microsoft.com/office/powerpoint/2010/main" val="334461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the algorithm</a:t>
            </a:r>
            <a:r>
              <a:rPr lang="en-US" baseline="0" dirty="0" smtClean="0"/>
              <a:t> developed to create the global ET product.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 is an</a:t>
            </a:r>
            <a:r>
              <a:rPr lang="en-US" baseline="0" dirty="0" smtClean="0"/>
              <a:t> important component of the surface energy budget, and in the context of my research, is an important factor in determining the effect of land use change on local and regional climate. </a:t>
            </a:r>
            <a:endParaRPr lang="en-US" dirty="0" smtClean="0"/>
          </a:p>
          <a:p>
            <a:endParaRPr lang="en-US" baseline="0" dirty="0" smtClean="0"/>
          </a:p>
          <a:p>
            <a:r>
              <a:rPr lang="en-US" baseline="0" dirty="0" smtClean="0"/>
              <a:t>Improved algorithm published in 2011.  Builds off work from Zhao 2005, </a:t>
            </a:r>
            <a:r>
              <a:rPr lang="en-US" baseline="0" dirty="0" err="1" smtClean="0"/>
              <a:t>Cleugh</a:t>
            </a:r>
            <a:r>
              <a:rPr lang="en-US" baseline="0" dirty="0" smtClean="0"/>
              <a:t> 2007, and Mu 2007 and others.</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2</a:t>
            </a:fld>
            <a:endParaRPr lang="en-US"/>
          </a:p>
        </p:txBody>
      </p:sp>
    </p:spTree>
    <p:extLst>
      <p:ext uri="{BB962C8B-B14F-4D97-AF65-F5344CB8AC3E}">
        <p14:creationId xmlns:p14="http://schemas.microsoft.com/office/powerpoint/2010/main" val="382027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3</a:t>
            </a:fld>
            <a:endParaRPr lang="en-US"/>
          </a:p>
        </p:txBody>
      </p:sp>
    </p:spTree>
    <p:extLst>
      <p:ext uri="{BB962C8B-B14F-4D97-AF65-F5344CB8AC3E}">
        <p14:creationId xmlns:p14="http://schemas.microsoft.com/office/powerpoint/2010/main" val="122485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 sensing</a:t>
            </a:r>
            <a:r>
              <a:rPr lang="en-US" baseline="0" dirty="0" smtClean="0"/>
              <a:t> methods widely recognized as most feasible way to provide spatially distributed regional ET information.</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4</a:t>
            </a:fld>
            <a:endParaRPr lang="en-US"/>
          </a:p>
        </p:txBody>
      </p:sp>
    </p:spTree>
    <p:extLst>
      <p:ext uri="{BB962C8B-B14F-4D97-AF65-F5344CB8AC3E}">
        <p14:creationId xmlns:p14="http://schemas.microsoft.com/office/powerpoint/2010/main" val="83658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is the slope</a:t>
            </a:r>
            <a:r>
              <a:rPr lang="en-US" baseline="0" dirty="0" smtClean="0"/>
              <a:t> of the curve relating saturated vapor pressure to temperature</a:t>
            </a:r>
          </a:p>
          <a:p>
            <a:endParaRPr lang="en-US" baseline="0" dirty="0" smtClean="0"/>
          </a:p>
          <a:p>
            <a:r>
              <a:rPr lang="en-US" baseline="0" dirty="0" smtClean="0"/>
              <a:t>A is the available energy partitioned between sensible, latent, and soil heat fluxes</a:t>
            </a:r>
          </a:p>
          <a:p>
            <a:endParaRPr lang="en-US" dirty="0" smtClean="0"/>
          </a:p>
          <a:p>
            <a:r>
              <a:rPr lang="en-US" dirty="0" smtClean="0"/>
              <a:t>surface</a:t>
            </a:r>
            <a:r>
              <a:rPr lang="en-US" baseline="0" dirty="0" smtClean="0"/>
              <a:t> resistance is the resistance to evaporation from land surface and transpiration from canopy</a:t>
            </a:r>
          </a:p>
          <a:p>
            <a:r>
              <a:rPr lang="en-US" baseline="0" dirty="0" err="1" smtClean="0"/>
              <a:t>aerodyamic</a:t>
            </a:r>
            <a:r>
              <a:rPr lang="en-US" baseline="0" dirty="0" smtClean="0"/>
              <a:t> resistance is resistance to transfer of heat/vapor through the air above the canopy</a:t>
            </a:r>
          </a:p>
          <a:p>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5</a:t>
            </a:fld>
            <a:endParaRPr lang="en-US"/>
          </a:p>
        </p:txBody>
      </p:sp>
    </p:spTree>
    <p:extLst>
      <p:ext uri="{BB962C8B-B14F-4D97-AF65-F5344CB8AC3E}">
        <p14:creationId xmlns:p14="http://schemas.microsoft.com/office/powerpoint/2010/main" val="8664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Diagram shows data inputs and intermediate calculations</a:t>
            </a:r>
            <a:r>
              <a:rPr lang="en-US" baseline="0" dirty="0" smtClean="0"/>
              <a:t> that go into determining ET.</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6</a:t>
            </a:fld>
            <a:endParaRPr lang="en-US"/>
          </a:p>
        </p:txBody>
      </p:sp>
    </p:spTree>
    <p:extLst>
      <p:ext uri="{BB962C8B-B14F-4D97-AF65-F5344CB8AC3E}">
        <p14:creationId xmlns:p14="http://schemas.microsoft.com/office/powerpoint/2010/main" val="96035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from</a:t>
            </a:r>
            <a:r>
              <a:rPr lang="en-US" baseline="0" dirty="0" smtClean="0"/>
              <a:t> 2005 paper that describes the gap filling and interpolation methods used on the input data.</a:t>
            </a:r>
            <a:endParaRPr lang="en-US" dirty="0" smtClean="0"/>
          </a:p>
          <a:p>
            <a:endParaRPr lang="en-US" dirty="0" smtClean="0"/>
          </a:p>
          <a:p>
            <a:r>
              <a:rPr lang="en-US" dirty="0" smtClean="0"/>
              <a:t>The FPAR/LAI</a:t>
            </a:r>
            <a:r>
              <a:rPr lang="en-US" baseline="0" dirty="0" smtClean="0"/>
              <a:t> product has quality assessment fields denoting cloudiness, presence of snow/ice, and the algorithm employed.</a:t>
            </a:r>
          </a:p>
          <a:p>
            <a:endParaRPr lang="en-US" baseline="0" dirty="0" smtClean="0"/>
          </a:p>
          <a:p>
            <a:r>
              <a:rPr lang="en-US" baseline="0" dirty="0" smtClean="0"/>
              <a:t>FPAR/LAI values retrieved by the main algorithm (the radiation transfer process) are the most reliable, and those retrieved by the back-up algorithm (the empirical relationship between FPAR/LAI and NDVI) are less reliable because the back-up algorithm is employed mostly when cloud cover, strong atmospheric effects, or snow/ice are detected.  </a:t>
            </a:r>
          </a:p>
          <a:p>
            <a:endParaRPr lang="en-US" baseline="0" dirty="0" smtClean="0"/>
          </a:p>
          <a:p>
            <a:r>
              <a:rPr lang="en-US" baseline="0" dirty="0" smtClean="0"/>
              <a:t>For LAI &amp; FPAR, data retrieved during periods without clouds and derived by the radiation transfer algorithm are considered reliable.  </a:t>
            </a:r>
          </a:p>
          <a:p>
            <a:endParaRPr lang="en-US" baseline="0" dirty="0" smtClean="0"/>
          </a:p>
          <a:p>
            <a:r>
              <a:rPr lang="en-US" baseline="0" dirty="0" smtClean="0"/>
              <a:t>Use linear interpolation to fill unreliable or missing data based on reliable FPAR/LAI data.  If the first or last day is missing, it is replaced with the nearest reliable data value.  Then all other missing/unreliable data are replaced by linear interpolation.</a:t>
            </a:r>
          </a:p>
          <a:p>
            <a:endParaRPr lang="en-US" baseline="0" dirty="0" smtClean="0"/>
          </a:p>
          <a:p>
            <a:r>
              <a:rPr lang="en-US" baseline="0" dirty="0" smtClean="0"/>
              <a:t>Meteorological data is obtained at a 1x1.25 degree resolution.  Each 1km pixel falling into the same meteorological grid cell inherits the same met data, creating a noticeable footprint.  At global or regional scale, less important, but at a local scale, in terrain with topographical variation, or regions with abrupt climate gradients, it may cause large inaccuracies.</a:t>
            </a:r>
          </a:p>
          <a:p>
            <a:endParaRPr lang="en-US" baseline="0" dirty="0" smtClean="0"/>
          </a:p>
          <a:p>
            <a:r>
              <a:rPr lang="en-US" baseline="0" dirty="0" smtClean="0"/>
              <a:t>To enhance the meteorological inputs, they used a non-linear spatial interpolation technique using the four closest GMAO grid cells for each 1km MODIS pixel.  This technique removes the abrupt changes from one grid to the next.  Compared it with World Meteorological Organization daily surface weather stations (&gt;5000 stations), and found much better agreement</a:t>
            </a:r>
            <a:r>
              <a:rPr lang="en-US" baseline="0" dirty="0" smtClean="0">
                <a:sym typeface="Wingdings" pitchFamily="2" charset="2"/>
              </a:rPr>
              <a:t> concluding that the interpolation greatly improves the met inputs.</a:t>
            </a:r>
            <a:endParaRPr lang="en-US" baseline="0" dirty="0" smtClean="0"/>
          </a:p>
          <a:p>
            <a:endParaRPr lang="en-US" baseline="0" dirty="0" smtClean="0"/>
          </a:p>
          <a:p>
            <a:r>
              <a:rPr lang="en-US" dirty="0" smtClean="0"/>
              <a:t>LEFT FIG: top (no linear filling)</a:t>
            </a:r>
            <a:r>
              <a:rPr lang="en-US" dirty="0" smtClean="0">
                <a:sym typeface="Wingdings" pitchFamily="2" charset="2"/>
              </a:rPr>
              <a:t> low NPP values,</a:t>
            </a:r>
            <a:r>
              <a:rPr lang="en-US" baseline="0" dirty="0" smtClean="0">
                <a:sym typeface="Wingdings" pitchFamily="2" charset="2"/>
              </a:rPr>
              <a:t> left (no interpolation): noticeable grid footprints.</a:t>
            </a:r>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7BC47604-5CC4-489A-A42C-1B1818056EE0}" type="slidenum">
              <a:rPr lang="en-US" smtClean="0"/>
              <a:t>8</a:t>
            </a:fld>
            <a:endParaRPr lang="en-US"/>
          </a:p>
        </p:txBody>
      </p:sp>
    </p:spTree>
    <p:extLst>
      <p:ext uri="{BB962C8B-B14F-4D97-AF65-F5344CB8AC3E}">
        <p14:creationId xmlns:p14="http://schemas.microsoft.com/office/powerpoint/2010/main" val="207099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annua</a:t>
            </a:r>
            <a:r>
              <a:rPr lang="en-US" baseline="0" dirty="0" smtClean="0"/>
              <a:t>l 2000-2006 is 568 +/- 378mm/year, up from 416 +/- 337mm/year.</a:t>
            </a:r>
          </a:p>
          <a:p>
            <a:endParaRPr lang="en-US" baseline="0" dirty="0" smtClean="0"/>
          </a:p>
          <a:p>
            <a:r>
              <a:rPr lang="en-US" baseline="0" dirty="0" smtClean="0"/>
              <a:t>Taking into account that 24% of the land surface is classified as barren/desert, &amp; assumed to have ET == 0, the average ET estimate across all land surfaces is 431.68 mm/year.</a:t>
            </a:r>
          </a:p>
          <a:p>
            <a:endParaRPr lang="en-US" baseline="0" dirty="0" smtClean="0"/>
          </a:p>
          <a:p>
            <a:r>
              <a:rPr lang="en-US" baseline="0" dirty="0" smtClean="0"/>
              <a:t>Over the entire land surface, </a:t>
            </a:r>
            <a:r>
              <a:rPr lang="en-US" baseline="0" dirty="0" err="1" smtClean="0"/>
              <a:t>precip</a:t>
            </a:r>
            <a:r>
              <a:rPr lang="en-US" baseline="0" dirty="0" smtClean="0"/>
              <a:t> averages 750mm/year.  Studies have shown that ET returns more than 60% of </a:t>
            </a:r>
            <a:r>
              <a:rPr lang="en-US" baseline="0" dirty="0" err="1" smtClean="0"/>
              <a:t>precip</a:t>
            </a:r>
            <a:r>
              <a:rPr lang="en-US" baseline="0" dirty="0" smtClean="0"/>
              <a:t> on land back to the atmosphere.  750*60% = 450 mm/year.  </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13</a:t>
            </a:fld>
            <a:endParaRPr lang="en-US"/>
          </a:p>
        </p:txBody>
      </p:sp>
    </p:spTree>
    <p:extLst>
      <p:ext uri="{BB962C8B-B14F-4D97-AF65-F5344CB8AC3E}">
        <p14:creationId xmlns:p14="http://schemas.microsoft.com/office/powerpoint/2010/main" val="363241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algorithm</a:t>
            </a:r>
            <a:r>
              <a:rPr lang="en-US" baseline="0" dirty="0" smtClean="0"/>
              <a:t> more sophisticated than previous version.</a:t>
            </a:r>
          </a:p>
          <a:p>
            <a:endParaRPr lang="en-US" dirty="0" smtClean="0"/>
          </a:p>
          <a:p>
            <a:r>
              <a:rPr lang="en-US" dirty="0" smtClean="0"/>
              <a:t>Improvements</a:t>
            </a:r>
            <a:r>
              <a:rPr lang="en-US" baseline="0" dirty="0" smtClean="0"/>
              <a:t> over previous version:</a:t>
            </a:r>
          </a:p>
          <a:p>
            <a:pPr marL="228600" indent="-228600">
              <a:buAutoNum type="arabicPeriod"/>
            </a:pPr>
            <a:r>
              <a:rPr lang="en-US" baseline="0" dirty="0" smtClean="0"/>
              <a:t>simplification of vegetation cover fraction</a:t>
            </a:r>
          </a:p>
          <a:p>
            <a:pPr marL="228600" indent="-228600">
              <a:buAutoNum type="arabicPeriod"/>
            </a:pPr>
            <a:r>
              <a:rPr lang="en-US" baseline="0" dirty="0" smtClean="0"/>
              <a:t>calculating ET as the sum of daytime and nighttime components</a:t>
            </a:r>
          </a:p>
          <a:p>
            <a:pPr marL="228600" indent="-228600">
              <a:buAutoNum type="arabicPeriod"/>
            </a:pPr>
            <a:r>
              <a:rPr lang="en-US" baseline="0" dirty="0" smtClean="0"/>
              <a:t>calculating soil heat flux</a:t>
            </a:r>
          </a:p>
          <a:p>
            <a:pPr marL="228600" indent="-228600">
              <a:buAutoNum type="arabicPeriod"/>
            </a:pPr>
            <a:r>
              <a:rPr lang="en-US" baseline="0" dirty="0" smtClean="0"/>
              <a:t>improving methods to estimate </a:t>
            </a:r>
            <a:r>
              <a:rPr lang="en-US" baseline="0" dirty="0" err="1" smtClean="0"/>
              <a:t>stomatal</a:t>
            </a:r>
            <a:r>
              <a:rPr lang="en-US" baseline="0" dirty="0" smtClean="0"/>
              <a:t> conductance, aerodynamic resistance, and boundary layer resistance</a:t>
            </a:r>
          </a:p>
          <a:p>
            <a:pPr marL="228600" indent="-228600">
              <a:buAutoNum type="arabicPeriod"/>
            </a:pPr>
            <a:r>
              <a:rPr lang="en-US" baseline="0" dirty="0" smtClean="0"/>
              <a:t>including both wet canopy evaporation and dry canopy transpiration</a:t>
            </a:r>
          </a:p>
          <a:p>
            <a:pPr marL="228600" indent="-228600">
              <a:buAutoNum type="arabicPeriod"/>
            </a:pPr>
            <a:r>
              <a:rPr lang="en-US" baseline="0" dirty="0" smtClean="0"/>
              <a:t>soil evaporation includes both PET from saturated soil surface and actual evaporation from moist surface</a:t>
            </a:r>
            <a:endParaRPr lang="en-US" dirty="0"/>
          </a:p>
        </p:txBody>
      </p:sp>
      <p:sp>
        <p:nvSpPr>
          <p:cNvPr id="4" name="Slide Number Placeholder 3"/>
          <p:cNvSpPr>
            <a:spLocks noGrp="1"/>
          </p:cNvSpPr>
          <p:nvPr>
            <p:ph type="sldNum" sz="quarter" idx="10"/>
          </p:nvPr>
        </p:nvSpPr>
        <p:spPr/>
        <p:txBody>
          <a:bodyPr/>
          <a:lstStyle/>
          <a:p>
            <a:fld id="{7BC47604-5CC4-489A-A42C-1B1818056EE0}" type="slidenum">
              <a:rPr lang="en-US" smtClean="0"/>
              <a:t>14</a:t>
            </a:fld>
            <a:endParaRPr lang="en-US"/>
          </a:p>
        </p:txBody>
      </p:sp>
    </p:spTree>
    <p:extLst>
      <p:ext uri="{BB962C8B-B14F-4D97-AF65-F5344CB8AC3E}">
        <p14:creationId xmlns:p14="http://schemas.microsoft.com/office/powerpoint/2010/main" val="260548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25794A-0E82-43C7-9870-F7DE70AD7B82}"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391893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5794A-0E82-43C7-9870-F7DE70AD7B82}"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353544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5794A-0E82-43C7-9870-F7DE70AD7B82}"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238222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5794A-0E82-43C7-9870-F7DE70AD7B82}"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200837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5794A-0E82-43C7-9870-F7DE70AD7B82}"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163943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25794A-0E82-43C7-9870-F7DE70AD7B82}" type="datetimeFigureOut">
              <a:rPr lang="en-US" smtClean="0"/>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195809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25794A-0E82-43C7-9870-F7DE70AD7B82}" type="datetimeFigureOut">
              <a:rPr lang="en-US" smtClean="0"/>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314472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25794A-0E82-43C7-9870-F7DE70AD7B82}" type="datetimeFigureOut">
              <a:rPr lang="en-US" smtClean="0"/>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129509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794A-0E82-43C7-9870-F7DE70AD7B82}" type="datetimeFigureOut">
              <a:rPr lang="en-US" smtClean="0"/>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314011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5794A-0E82-43C7-9870-F7DE70AD7B82}" type="datetimeFigureOut">
              <a:rPr lang="en-US" smtClean="0"/>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120128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5794A-0E82-43C7-9870-F7DE70AD7B82}" type="datetimeFigureOut">
              <a:rPr lang="en-US" smtClean="0"/>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546BB-3DB2-4A23-AC41-C5CFC4B9E061}" type="slidenum">
              <a:rPr lang="en-US" smtClean="0"/>
              <a:t>‹#›</a:t>
            </a:fld>
            <a:endParaRPr lang="en-US"/>
          </a:p>
        </p:txBody>
      </p:sp>
    </p:spTree>
    <p:extLst>
      <p:ext uri="{BB962C8B-B14F-4D97-AF65-F5344CB8AC3E}">
        <p14:creationId xmlns:p14="http://schemas.microsoft.com/office/powerpoint/2010/main" val="370551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5794A-0E82-43C7-9870-F7DE70AD7B82}" type="datetimeFigureOut">
              <a:rPr lang="en-US" smtClean="0"/>
              <a:t>7/10/2013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546BB-3DB2-4A23-AC41-C5CFC4B9E061}" type="slidenum">
              <a:rPr lang="en-US" smtClean="0"/>
              <a:t>‹#›</a:t>
            </a:fld>
            <a:endParaRPr lang="en-US"/>
          </a:p>
        </p:txBody>
      </p:sp>
    </p:spTree>
    <p:extLst>
      <p:ext uri="{BB962C8B-B14F-4D97-AF65-F5344CB8AC3E}">
        <p14:creationId xmlns:p14="http://schemas.microsoft.com/office/powerpoint/2010/main" val="162865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detailed look at the MOD16 ET algorithm</a:t>
            </a:r>
            <a:endParaRPr lang="en-US" dirty="0"/>
          </a:p>
        </p:txBody>
      </p:sp>
      <p:sp>
        <p:nvSpPr>
          <p:cNvPr id="3" name="Subtitle 2"/>
          <p:cNvSpPr>
            <a:spLocks noGrp="1"/>
          </p:cNvSpPr>
          <p:nvPr>
            <p:ph type="subTitle" idx="1"/>
          </p:nvPr>
        </p:nvSpPr>
        <p:spPr/>
        <p:txBody>
          <a:bodyPr/>
          <a:lstStyle/>
          <a:p>
            <a:r>
              <a:rPr lang="en-US" dirty="0" smtClean="0"/>
              <a:t>Natalie Schultz</a:t>
            </a:r>
          </a:p>
          <a:p>
            <a:r>
              <a:rPr lang="en-US" dirty="0" smtClean="0"/>
              <a:t>Heat budget group meeting</a:t>
            </a:r>
          </a:p>
          <a:p>
            <a:r>
              <a:rPr lang="en-US" dirty="0" smtClean="0"/>
              <a:t>7/11/13</a:t>
            </a:r>
            <a:endParaRPr lang="en-US" dirty="0"/>
          </a:p>
        </p:txBody>
      </p:sp>
    </p:spTree>
    <p:extLst>
      <p:ext uri="{BB962C8B-B14F-4D97-AF65-F5344CB8AC3E}">
        <p14:creationId xmlns:p14="http://schemas.microsoft.com/office/powerpoint/2010/main" val="3924547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 FPAR &amp; LAI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Fraction of absorbed </a:t>
                </a:r>
                <a:r>
                  <a:rPr lang="en-US" dirty="0" err="1" smtClean="0"/>
                  <a:t>photosynthetically</a:t>
                </a:r>
                <a:r>
                  <a:rPr lang="en-US" dirty="0" smtClean="0"/>
                  <a:t> active radiation (FPAR) used as surrogate for vegetative cover fraction (F</a:t>
                </a:r>
                <a:r>
                  <a:rPr lang="en-US" baseline="-25000" dirty="0" smtClean="0"/>
                  <a:t>C</a:t>
                </a:r>
                <a:r>
                  <a:rPr lang="en-US" dirty="0" smtClean="0"/>
                  <a:t>)</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𝐶</m:t>
                          </m:r>
                        </m:sub>
                      </m:sSub>
                      <m:r>
                        <a:rPr lang="en-US" i="1" smtClean="0">
                          <a:latin typeface="Cambria Math"/>
                        </a:rPr>
                        <m:t>=</m:t>
                      </m:r>
                      <m:r>
                        <a:rPr lang="en-US" b="0" i="1" smtClean="0">
                          <a:latin typeface="Cambria Math"/>
                        </a:rPr>
                        <m:t>𝐹𝑃𝐴𝑅</m:t>
                      </m:r>
                    </m:oMath>
                  </m:oMathPara>
                </a14:m>
                <a:endParaRPr lang="en-US" dirty="0" smtClean="0"/>
              </a:p>
              <a:p>
                <a:pPr marL="0" indent="0">
                  <a:buNone/>
                </a:pPr>
                <a:endParaRPr lang="en-US" dirty="0" smtClean="0"/>
              </a:p>
              <a:p>
                <a:r>
                  <a:rPr lang="en-US" dirty="0" smtClean="0"/>
                  <a:t>Leaf area index (LAI) used to scale leaf-scale parameters to canopy-scale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887" r="-1111"/>
                </a:stretch>
              </a:blipFill>
            </p:spPr>
            <p:txBody>
              <a:bodyPr/>
              <a:lstStyle/>
              <a:p>
                <a:r>
                  <a:rPr lang="en-US">
                    <a:noFill/>
                  </a:rPr>
                  <a:t> </a:t>
                </a:r>
              </a:p>
            </p:txBody>
          </p:sp>
        </mc:Fallback>
      </mc:AlternateContent>
    </p:spTree>
    <p:extLst>
      <p:ext uri="{BB962C8B-B14F-4D97-AF65-F5344CB8AC3E}">
        <p14:creationId xmlns:p14="http://schemas.microsoft.com/office/powerpoint/2010/main" val="337335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 Albedo</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Used to calculate net radiation (</a:t>
                </a:r>
                <a:r>
                  <a:rPr lang="en-US" dirty="0" err="1" smtClean="0"/>
                  <a:t>R</a:t>
                </a:r>
                <a:r>
                  <a:rPr lang="en-US" baseline="-25000" dirty="0" err="1" smtClean="0"/>
                  <a:t>net</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𝑅</m:t>
                      </m:r>
                      <m:r>
                        <a:rPr lang="en-US" sz="2400" b="0" i="1" baseline="-25000" smtClean="0">
                          <a:latin typeface="Cambria Math"/>
                        </a:rPr>
                        <m:t>𝑛𝑒𝑡</m:t>
                      </m:r>
                      <m:r>
                        <a:rPr lang="en-US" sz="2400" i="1" smtClean="0">
                          <a:latin typeface="Cambria Math"/>
                        </a:rPr>
                        <m:t>=</m:t>
                      </m:r>
                      <m:d>
                        <m:dPr>
                          <m:ctrlPr>
                            <a:rPr lang="en-US" sz="2400" b="0" i="1" smtClean="0">
                              <a:latin typeface="Cambria Math"/>
                            </a:rPr>
                          </m:ctrlPr>
                        </m:dPr>
                        <m:e>
                          <m:r>
                            <a:rPr lang="en-US" sz="2400" b="0" i="1" smtClean="0">
                              <a:latin typeface="Cambria Math"/>
                            </a:rPr>
                            <m:t>1−</m:t>
                          </m:r>
                          <m:r>
                            <a:rPr lang="en-US" sz="2400" b="0" i="1" smtClean="0">
                              <a:latin typeface="Cambria Math"/>
                              <a:ea typeface="Cambria Math"/>
                            </a:rPr>
                            <m:t>𝛼</m:t>
                          </m:r>
                        </m:e>
                      </m:d>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𝑅</m:t>
                          </m:r>
                        </m:e>
                        <m:sub>
                          <m:r>
                            <a:rPr lang="en-US" sz="2400" b="0" i="1" smtClean="0">
                              <a:latin typeface="Cambria Math"/>
                              <a:ea typeface="Cambria Math"/>
                            </a:rPr>
                            <m:t>𝑆</m:t>
                          </m:r>
                          <m:r>
                            <a:rPr lang="en-US" sz="2400" b="0" i="1" smtClean="0">
                              <a:latin typeface="Cambria Math"/>
                              <a:ea typeface="Cambria Math"/>
                            </a:rPr>
                            <m:t>↓</m:t>
                          </m:r>
                        </m:sub>
                      </m:sSub>
                      <m:r>
                        <a:rPr lang="en-US" sz="2400" b="0" i="1" smtClean="0">
                          <a:latin typeface="Cambria Math"/>
                          <a:ea typeface="Cambria Math"/>
                        </a:rPr>
                        <m:t>+</m:t>
                      </m:r>
                      <m:d>
                        <m:dPr>
                          <m:ctrlPr>
                            <a:rPr lang="en-US" sz="2400" b="0" i="1" smtClean="0">
                              <a:latin typeface="Cambria Math"/>
                              <a:ea typeface="Cambria Math"/>
                            </a:rPr>
                          </m:ctrlPr>
                        </m:dPr>
                        <m:e>
                          <m:sSub>
                            <m:sSubPr>
                              <m:ctrlPr>
                                <a:rPr lang="en-US" sz="2400" b="0" i="1" smtClean="0">
                                  <a:latin typeface="Cambria Math"/>
                                  <a:ea typeface="Cambria Math"/>
                                </a:rPr>
                              </m:ctrlPr>
                            </m:sSubPr>
                            <m:e>
                              <m:r>
                                <a:rPr lang="en-US" sz="2400" b="0" i="1" smtClean="0">
                                  <a:latin typeface="Cambria Math"/>
                                  <a:ea typeface="Cambria Math"/>
                                </a:rPr>
                                <m:t>𝜀</m:t>
                              </m:r>
                            </m:e>
                            <m:sub>
                              <m:r>
                                <a:rPr lang="en-US" sz="2400" b="0" i="1" smtClean="0">
                                  <a:latin typeface="Cambria Math"/>
                                  <a:ea typeface="Cambria Math"/>
                                </a:rPr>
                                <m:t>𝑎</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𝜀</m:t>
                              </m:r>
                            </m:e>
                            <m:sub>
                              <m:r>
                                <a:rPr lang="en-US" sz="2400" b="0" i="1" smtClean="0">
                                  <a:latin typeface="Cambria Math"/>
                                  <a:ea typeface="Cambria Math"/>
                                </a:rPr>
                                <m:t>𝑠</m:t>
                              </m:r>
                            </m:sub>
                          </m:sSub>
                        </m:e>
                      </m:d>
                      <m:r>
                        <a:rPr lang="en-US" sz="2400" b="0" i="1" smtClean="0">
                          <a:latin typeface="Cambria Math"/>
                          <a:ea typeface="Cambria Math"/>
                        </a:rPr>
                        <m:t>×</m:t>
                      </m:r>
                      <m:r>
                        <a:rPr lang="en-US" sz="2400" b="0" i="1" smtClean="0">
                          <a:latin typeface="Cambria Math"/>
                          <a:ea typeface="Cambria Math"/>
                        </a:rPr>
                        <m:t>𝜎</m:t>
                      </m:r>
                      <m:r>
                        <a:rPr lang="en-US" sz="2400" b="0" i="1" smtClean="0">
                          <a:latin typeface="Cambria Math"/>
                          <a:ea typeface="Cambria Math"/>
                        </a:rPr>
                        <m:t>×</m:t>
                      </m:r>
                      <m:r>
                        <a:rPr lang="en-US" sz="2400" b="0" i="1" smtClean="0">
                          <a:latin typeface="Cambria Math"/>
                          <a:ea typeface="Cambria Math"/>
                        </a:rPr>
                        <m:t>𝑇</m:t>
                      </m:r>
                      <m:r>
                        <a:rPr lang="en-US" sz="2400" b="0" i="1" baseline="30000" smtClean="0">
                          <a:latin typeface="Cambria Math"/>
                          <a:ea typeface="Cambria Math"/>
                        </a:rPr>
                        <m:t>4</m:t>
                      </m:r>
                    </m:oMath>
                  </m:oMathPara>
                </a14:m>
                <a:endParaRPr lang="en-US" sz="2400" b="0" baseline="30000" dirty="0" smtClean="0">
                  <a:ea typeface="Cambria Math"/>
                </a:endParaRPr>
              </a:p>
              <a:p>
                <a:pPr marL="0" indent="0">
                  <a:buNone/>
                </a:pPr>
                <a:endParaRPr lang="en-US" sz="2400" b="0" baseline="30000" dirty="0" smtClean="0">
                  <a:ea typeface="Cambria Math"/>
                </a:endParaRPr>
              </a:p>
              <a:p>
                <a:r>
                  <a:rPr lang="en-US" dirty="0" smtClean="0">
                    <a:ea typeface="Cambria Math"/>
                  </a:rPr>
                  <a:t>Then to calculate A for the vegetation canopy and soil:</a:t>
                </a:r>
                <a:endParaRPr lang="en-US" sz="2800" b="0" dirty="0" smtClean="0">
                  <a:ea typeface="Cambria Math"/>
                </a:endParaRPr>
              </a:p>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a:rPr>
                        <m:t>𝐴</m:t>
                      </m:r>
                      <m:r>
                        <a:rPr lang="en-US" sz="2400" i="1" smtClean="0">
                          <a:latin typeface="Cambria Math"/>
                        </a:rPr>
                        <m:t>=</m:t>
                      </m:r>
                      <m:r>
                        <a:rPr lang="en-US" sz="2400" b="0" i="1" smtClean="0">
                          <a:latin typeface="Cambria Math"/>
                        </a:rPr>
                        <m:t>𝑅</m:t>
                      </m:r>
                      <m:r>
                        <a:rPr lang="en-US" sz="2400" b="0" i="1" baseline="-25000" smtClean="0">
                          <a:latin typeface="Cambria Math"/>
                        </a:rPr>
                        <m:t>𝑛𝑒𝑡</m:t>
                      </m:r>
                    </m:oMath>
                  </m:oMathPara>
                </a14:m>
                <a:endParaRPr lang="en-US" sz="2400" b="0" baseline="-25000" dirty="0" smtClean="0"/>
              </a:p>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a:rPr>
                        <m:t>𝐴</m:t>
                      </m:r>
                      <m:r>
                        <a:rPr lang="en-US" sz="2400" b="0" i="1" baseline="-25000" smtClean="0">
                          <a:latin typeface="Cambria Math"/>
                        </a:rPr>
                        <m:t>𝐶</m:t>
                      </m:r>
                      <m:r>
                        <a:rPr lang="en-US" sz="2400" i="1" smtClean="0">
                          <a:latin typeface="Cambria Math"/>
                        </a:rPr>
                        <m:t>=</m:t>
                      </m:r>
                      <m:r>
                        <a:rPr lang="en-US" sz="2400" b="0" i="1" smtClean="0">
                          <a:latin typeface="Cambria Math"/>
                        </a:rPr>
                        <m:t>𝐹</m:t>
                      </m:r>
                      <m:r>
                        <a:rPr lang="en-US" sz="2400" b="0" i="1" baseline="-25000" smtClean="0">
                          <a:latin typeface="Cambria Math"/>
                        </a:rPr>
                        <m:t>𝐶</m:t>
                      </m:r>
                      <m:r>
                        <a:rPr lang="en-US" sz="2400" b="0" i="1" smtClean="0">
                          <a:latin typeface="Cambria Math"/>
                          <a:ea typeface="Cambria Math"/>
                        </a:rPr>
                        <m:t>×</m:t>
                      </m:r>
                      <m:r>
                        <a:rPr lang="en-US" sz="2400" b="0" i="1" smtClean="0">
                          <a:latin typeface="Cambria Math"/>
                        </a:rPr>
                        <m:t>𝐴</m:t>
                      </m:r>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a:rPr>
                        <m:t>𝐴</m:t>
                      </m:r>
                      <m:r>
                        <a:rPr lang="en-US" sz="2400" b="0" i="1" baseline="-25000" smtClean="0">
                          <a:latin typeface="Cambria Math"/>
                        </a:rPr>
                        <m:t>𝑆𝑂𝐼𝐿</m:t>
                      </m:r>
                      <m:r>
                        <a:rPr lang="en-US" sz="2400" i="1" smtClean="0">
                          <a:latin typeface="Cambria Math"/>
                        </a:rPr>
                        <m:t>=</m:t>
                      </m:r>
                      <m:d>
                        <m:dPr>
                          <m:ctrlPr>
                            <a:rPr lang="en-US" sz="2400" b="0" i="1" smtClean="0">
                              <a:latin typeface="Cambria Math"/>
                            </a:rPr>
                          </m:ctrlPr>
                        </m:dPr>
                        <m:e>
                          <m:r>
                            <a:rPr lang="en-US" sz="2400" b="0" i="1" smtClean="0">
                              <a:latin typeface="Cambria Math"/>
                            </a:rPr>
                            <m:t>1−</m:t>
                          </m:r>
                          <m:r>
                            <a:rPr lang="en-US" sz="2400" b="0" i="1" smtClean="0">
                              <a:latin typeface="Cambria Math"/>
                            </a:rPr>
                            <m:t>𝐹𝐶</m:t>
                          </m:r>
                        </m:e>
                      </m:d>
                      <m:r>
                        <a:rPr lang="en-US" sz="2400" b="0" i="1" smtClean="0">
                          <a:latin typeface="Cambria Math"/>
                          <a:ea typeface="Cambria Math"/>
                        </a:rPr>
                        <m:t>×</m:t>
                      </m:r>
                      <m:r>
                        <a:rPr lang="en-US" sz="2400" b="0" i="1" smtClean="0">
                          <a:latin typeface="Cambria Math"/>
                          <a:ea typeface="Cambria Math"/>
                        </a:rPr>
                        <m:t>𝐴</m:t>
                      </m:r>
                      <m:r>
                        <a:rPr lang="en-US" sz="2400" b="0" i="1" smtClean="0">
                          <a:latin typeface="Cambria Math"/>
                          <a:ea typeface="Cambria Math"/>
                        </a:rPr>
                        <m:t>−</m:t>
                      </m:r>
                      <m:r>
                        <a:rPr lang="en-US" sz="2400" b="0" i="1" smtClean="0">
                          <a:latin typeface="Cambria Math"/>
                          <a:ea typeface="Cambria Math"/>
                        </a:rPr>
                        <m:t>𝐺</m:t>
                      </m:r>
                    </m:oMath>
                  </m:oMathPara>
                </a14:m>
                <a:endParaRPr lang="en-US" sz="2400" dirty="0" smtClean="0"/>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887"/>
                </a:stretch>
              </a:blipFill>
            </p:spPr>
            <p:txBody>
              <a:bodyPr/>
              <a:lstStyle/>
              <a:p>
                <a:r>
                  <a:rPr lang="en-US">
                    <a:noFill/>
                  </a:rPr>
                  <a:t> </a:t>
                </a:r>
              </a:p>
            </p:txBody>
          </p:sp>
        </mc:Fallback>
      </mc:AlternateContent>
    </p:spTree>
    <p:extLst>
      <p:ext uri="{BB962C8B-B14F-4D97-AF65-F5344CB8AC3E}">
        <p14:creationId xmlns:p14="http://schemas.microsoft.com/office/powerpoint/2010/main" val="1239513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 components</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1676400" y="1600200"/>
                <a:ext cx="601980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l-GR" sz="3200" b="1" i="1" smtClean="0">
                          <a:latin typeface="Cambria Math"/>
                        </a:rPr>
                        <m:t>𝝀</m:t>
                      </m:r>
                      <m:r>
                        <a:rPr lang="en-US" sz="3200" b="1" i="1" smtClean="0">
                          <a:latin typeface="Cambria Math"/>
                        </a:rPr>
                        <m:t>𝑬</m:t>
                      </m:r>
                      <m:r>
                        <a:rPr lang="en-US" sz="3200" b="1" i="1" smtClean="0">
                          <a:latin typeface="Cambria Math"/>
                        </a:rPr>
                        <m:t> =</m:t>
                      </m:r>
                      <m:sSub>
                        <m:sSubPr>
                          <m:ctrlPr>
                            <a:rPr lang="en-US" sz="3200" b="1" i="1" smtClean="0">
                              <a:latin typeface="Cambria Math"/>
                            </a:rPr>
                          </m:ctrlPr>
                        </m:sSubPr>
                        <m:e>
                          <m:r>
                            <a:rPr lang="el-GR" sz="3200" b="1" i="1" smtClean="0">
                              <a:latin typeface="Cambria Math"/>
                            </a:rPr>
                            <m:t>𝝀</m:t>
                          </m:r>
                          <m:r>
                            <a:rPr lang="en-US" sz="3200" b="1" i="1" smtClean="0">
                              <a:latin typeface="Cambria Math"/>
                            </a:rPr>
                            <m:t>𝑬</m:t>
                          </m:r>
                        </m:e>
                        <m:sub>
                          <m:r>
                            <a:rPr lang="en-US" sz="3200" b="1" i="1" smtClean="0">
                              <a:latin typeface="Cambria Math"/>
                            </a:rPr>
                            <m:t>𝒘𝒆𝒕𝑪</m:t>
                          </m:r>
                        </m:sub>
                      </m:sSub>
                      <m:r>
                        <a:rPr lang="en-US" sz="3200" b="1" i="1" smtClean="0">
                          <a:latin typeface="Cambria Math"/>
                        </a:rPr>
                        <m:t>+</m:t>
                      </m:r>
                      <m:sSub>
                        <m:sSubPr>
                          <m:ctrlPr>
                            <a:rPr lang="en-US" sz="3200" b="1" i="1" smtClean="0">
                              <a:latin typeface="Cambria Math"/>
                            </a:rPr>
                          </m:ctrlPr>
                        </m:sSubPr>
                        <m:e>
                          <m:r>
                            <a:rPr lang="el-GR" sz="3200" b="1" i="1" smtClean="0">
                              <a:latin typeface="Cambria Math"/>
                            </a:rPr>
                            <m:t>𝝀</m:t>
                          </m:r>
                          <m:r>
                            <a:rPr lang="en-US" sz="3200" b="1" i="1" smtClean="0">
                              <a:latin typeface="Cambria Math"/>
                            </a:rPr>
                            <m:t>𝑬</m:t>
                          </m:r>
                        </m:e>
                        <m:sub>
                          <m:r>
                            <a:rPr lang="en-US" sz="3200" b="1" i="1" smtClean="0">
                              <a:latin typeface="Cambria Math"/>
                            </a:rPr>
                            <m:t>𝒕𝒓𝒂𝒏𝒔</m:t>
                          </m:r>
                        </m:sub>
                      </m:sSub>
                      <m:r>
                        <a:rPr lang="en-US" sz="3200" b="1" i="1" smtClean="0">
                          <a:latin typeface="Cambria Math"/>
                        </a:rPr>
                        <m:t>+</m:t>
                      </m:r>
                      <m:sSub>
                        <m:sSubPr>
                          <m:ctrlPr>
                            <a:rPr lang="en-US" sz="3200" b="1" i="1" smtClean="0">
                              <a:latin typeface="Cambria Math"/>
                            </a:rPr>
                          </m:ctrlPr>
                        </m:sSubPr>
                        <m:e>
                          <m:r>
                            <a:rPr lang="el-GR" sz="3200" b="1" i="1" smtClean="0">
                              <a:latin typeface="Cambria Math"/>
                            </a:rPr>
                            <m:t>𝝀</m:t>
                          </m:r>
                          <m:r>
                            <a:rPr lang="en-US" sz="3200" b="1" i="1" smtClean="0">
                              <a:latin typeface="Cambria Math"/>
                            </a:rPr>
                            <m:t>𝑬</m:t>
                          </m:r>
                        </m:e>
                        <m:sub>
                          <m:r>
                            <a:rPr lang="en-US" sz="3200" b="1" i="1" smtClean="0">
                              <a:latin typeface="Cambria Math"/>
                            </a:rPr>
                            <m:t>𝒔𝒐𝒊𝒍</m:t>
                          </m:r>
                        </m:sub>
                      </m:sSub>
                    </m:oMath>
                  </m:oMathPara>
                </a14:m>
                <a:endParaRPr lang="en-US" sz="3200" b="1" dirty="0"/>
              </a:p>
            </p:txBody>
          </p:sp>
        </mc:Choice>
        <mc:Fallback>
          <p:sp>
            <p:nvSpPr>
              <p:cNvPr id="4" name="TextBox 3"/>
              <p:cNvSpPr txBox="1">
                <a:spLocks noRot="1" noChangeAspect="1" noMove="1" noResize="1" noEditPoints="1" noAdjustHandles="1" noChangeArrowheads="1" noChangeShapeType="1" noTextEdit="1"/>
              </p:cNvSpPr>
              <p:nvPr/>
            </p:nvSpPr>
            <p:spPr>
              <a:xfrm>
                <a:off x="1676400" y="1600200"/>
                <a:ext cx="6019800" cy="584775"/>
              </a:xfrm>
              <a:prstGeom prst="rect">
                <a:avLst/>
              </a:prstGeom>
              <a:blipFill rotWithShape="1">
                <a:blip r:embed="rId2"/>
                <a:stretch>
                  <a:fillRect/>
                </a:stretch>
              </a:blipFill>
            </p:spPr>
            <p:txBody>
              <a:bodyPr/>
              <a:lstStyle/>
              <a:p>
                <a:r>
                  <a:rPr lang="en-US">
                    <a:noFill/>
                  </a:rPr>
                  <a:t> </a:t>
                </a:r>
              </a:p>
            </p:txBody>
          </p:sp>
        </mc:Fallback>
      </mc:AlternateContent>
      <p:cxnSp>
        <p:nvCxnSpPr>
          <p:cNvPr id="6" name="Straight Arrow Connector 5"/>
          <p:cNvCxnSpPr>
            <a:stCxn id="7" idx="2"/>
          </p:cNvCxnSpPr>
          <p:nvPr/>
        </p:nvCxnSpPr>
        <p:spPr>
          <a:xfrm flipH="1">
            <a:off x="2286000" y="2286000"/>
            <a:ext cx="1295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95600" y="1524000"/>
            <a:ext cx="13716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3505200"/>
            <a:ext cx="2971800" cy="1015663"/>
          </a:xfrm>
          <a:prstGeom prst="rect">
            <a:avLst/>
          </a:prstGeom>
          <a:noFill/>
        </p:spPr>
        <p:txBody>
          <a:bodyPr wrap="square" rtlCol="0">
            <a:spAutoFit/>
          </a:bodyPr>
          <a:lstStyle/>
          <a:p>
            <a:pPr algn="ctr"/>
            <a:r>
              <a:rPr lang="en-US" sz="2000" dirty="0" smtClean="0"/>
              <a:t>wet canopy  fraction (</a:t>
            </a:r>
            <a:r>
              <a:rPr lang="en-US" sz="2000" dirty="0" err="1" smtClean="0"/>
              <a:t>Fwet</a:t>
            </a:r>
            <a:r>
              <a:rPr lang="en-US" sz="2000" dirty="0" smtClean="0"/>
              <a:t>) estimated from relative humidity</a:t>
            </a:r>
            <a:endParaRPr lang="en-US" sz="2000" dirty="0"/>
          </a:p>
        </p:txBody>
      </p:sp>
      <p:sp>
        <p:nvSpPr>
          <p:cNvPr id="12" name="Right Brace 11"/>
          <p:cNvSpPr/>
          <p:nvPr/>
        </p:nvSpPr>
        <p:spPr>
          <a:xfrm rot="5400000">
            <a:off x="5657850" y="1668780"/>
            <a:ext cx="9525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800600" y="3352800"/>
            <a:ext cx="2667000" cy="1015663"/>
          </a:xfrm>
          <a:prstGeom prst="rect">
            <a:avLst/>
          </a:prstGeom>
          <a:noFill/>
        </p:spPr>
        <p:txBody>
          <a:bodyPr wrap="square" rtlCol="0">
            <a:spAutoFit/>
          </a:bodyPr>
          <a:lstStyle/>
          <a:p>
            <a:pPr algn="ctr"/>
            <a:r>
              <a:rPr lang="en-US" sz="2000" dirty="0" smtClean="0"/>
              <a:t>partitioned using vegetation fraction estimated from FPAR</a:t>
            </a:r>
          </a:p>
        </p:txBody>
      </p:sp>
      <mc:AlternateContent xmlns:mc="http://schemas.openxmlformats.org/markup-compatibility/2006">
        <mc:Choice xmlns:a14="http://schemas.microsoft.com/office/drawing/2010/main" Requires="a14">
          <p:sp>
            <p:nvSpPr>
              <p:cNvPr id="14" name="TextBox 13"/>
              <p:cNvSpPr txBox="1"/>
              <p:nvPr/>
            </p:nvSpPr>
            <p:spPr>
              <a:xfrm>
                <a:off x="3581400" y="5060553"/>
                <a:ext cx="2667000" cy="400110"/>
              </a:xfrm>
              <a:prstGeom prst="rect">
                <a:avLst/>
              </a:prstGeom>
              <a:noFill/>
            </p:spPr>
            <p:txBody>
              <a:bodyPr wrap="square" rtlCol="0">
                <a:spAutoFit/>
              </a:bodyPr>
              <a:lstStyle/>
              <a:p>
                <a:pPr algn="ctr"/>
                <a14:m>
                  <m:oMath xmlns:m="http://schemas.openxmlformats.org/officeDocument/2006/math">
                    <m:r>
                      <m:rPr>
                        <m:sty m:val="p"/>
                      </m:rPr>
                      <a:rPr lang="el-GR" sz="2000" b="0" i="0" smtClean="0">
                        <a:latin typeface="Cambria Math"/>
                      </a:rPr>
                      <m:t>λ</m:t>
                    </m:r>
                  </m:oMath>
                </a14:m>
                <a:r>
                  <a:rPr lang="en-US" sz="2000" dirty="0" err="1" smtClean="0"/>
                  <a:t>E</a:t>
                </a:r>
                <a:r>
                  <a:rPr lang="en-US" sz="2000" baseline="-25000" dirty="0" err="1" smtClean="0"/>
                  <a:t>trans</a:t>
                </a:r>
                <a:r>
                  <a:rPr lang="en-US" sz="2000" dirty="0" smtClean="0"/>
                  <a:t> </a:t>
                </a:r>
                <a:r>
                  <a:rPr lang="en-US" sz="2000" dirty="0" smtClean="0">
                    <a:sym typeface="Wingdings" pitchFamily="2" charset="2"/>
                  </a:rPr>
                  <a:t></a:t>
                </a:r>
                <a:r>
                  <a:rPr lang="en-US" sz="2000" dirty="0" smtClean="0"/>
                  <a:t> (1- </a:t>
                </a:r>
                <a:r>
                  <a:rPr lang="en-US" sz="2000" dirty="0" err="1" smtClean="0"/>
                  <a:t>Fwet</a:t>
                </a:r>
                <a:r>
                  <a:rPr lang="en-US" sz="2000" dirty="0" smtClean="0"/>
                  <a:t>)</a:t>
                </a:r>
                <a:endParaRPr lang="en-US" sz="2000" dirty="0"/>
              </a:p>
            </p:txBody>
          </p:sp>
        </mc:Choice>
        <mc:Fallback>
          <p:sp>
            <p:nvSpPr>
              <p:cNvPr id="14" name="TextBox 13"/>
              <p:cNvSpPr txBox="1">
                <a:spLocks noRot="1" noChangeAspect="1" noMove="1" noResize="1" noEditPoints="1" noAdjustHandles="1" noChangeArrowheads="1" noChangeShapeType="1" noTextEdit="1"/>
              </p:cNvSpPr>
              <p:nvPr/>
            </p:nvSpPr>
            <p:spPr>
              <a:xfrm>
                <a:off x="3581400" y="5060553"/>
                <a:ext cx="2667000" cy="400110"/>
              </a:xfrm>
              <a:prstGeom prst="rect">
                <a:avLst/>
              </a:prstGeom>
              <a:blipFill rotWithShape="1">
                <a:blip r:embed="rId3"/>
                <a:stretch>
                  <a:fillRect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6019800" y="5086290"/>
                <a:ext cx="2880360" cy="400110"/>
              </a:xfrm>
              <a:prstGeom prst="rect">
                <a:avLst/>
              </a:prstGeom>
              <a:noFill/>
            </p:spPr>
            <p:txBody>
              <a:bodyPr wrap="square" rtlCol="0">
                <a:spAutoFit/>
              </a:bodyPr>
              <a:lstStyle/>
              <a:p>
                <a:pPr algn="ctr"/>
                <a14:m>
                  <m:oMath xmlns:m="http://schemas.openxmlformats.org/officeDocument/2006/math">
                    <m:r>
                      <m:rPr>
                        <m:sty m:val="p"/>
                      </m:rPr>
                      <a:rPr lang="el-GR" sz="2000" b="0" i="0" smtClean="0">
                        <a:latin typeface="Cambria Math"/>
                      </a:rPr>
                      <m:t>λ</m:t>
                    </m:r>
                  </m:oMath>
                </a14:m>
                <a:r>
                  <a:rPr lang="en-US" sz="2000" dirty="0" err="1" smtClean="0"/>
                  <a:t>E</a:t>
                </a:r>
                <a:r>
                  <a:rPr lang="en-US" sz="2000" baseline="-25000" dirty="0" err="1" smtClean="0"/>
                  <a:t>soil</a:t>
                </a:r>
                <a:r>
                  <a:rPr lang="en-US" sz="2000" dirty="0" smtClean="0"/>
                  <a:t> = </a:t>
                </a:r>
                <a14:m>
                  <m:oMath xmlns:m="http://schemas.openxmlformats.org/officeDocument/2006/math">
                    <m:r>
                      <m:rPr>
                        <m:sty m:val="p"/>
                      </m:rPr>
                      <a:rPr lang="el-GR" sz="2000" b="0" i="0" smtClean="0">
                        <a:latin typeface="Cambria Math"/>
                      </a:rPr>
                      <m:t>λ</m:t>
                    </m:r>
                    <m:r>
                      <a:rPr lang="el-GR" sz="2000" b="0" i="1" smtClean="0">
                        <a:latin typeface="Cambria Math"/>
                      </a:rPr>
                      <m:t> </m:t>
                    </m:r>
                  </m:oMath>
                </a14:m>
                <a:r>
                  <a:rPr lang="en-US" sz="2000" dirty="0" smtClean="0"/>
                  <a:t>E</a:t>
                </a:r>
                <a:r>
                  <a:rPr lang="en-US" sz="2000" baseline="-25000" dirty="0" smtClean="0"/>
                  <a:t>sat</a:t>
                </a:r>
                <a:r>
                  <a:rPr lang="en-US" sz="2000" dirty="0" smtClean="0"/>
                  <a:t> + </a:t>
                </a:r>
                <a14:m>
                  <m:oMath xmlns:m="http://schemas.openxmlformats.org/officeDocument/2006/math">
                    <m:r>
                      <m:rPr>
                        <m:sty m:val="p"/>
                      </m:rPr>
                      <a:rPr lang="el-GR" sz="2000" b="0" i="0" smtClean="0">
                        <a:latin typeface="Cambria Math"/>
                      </a:rPr>
                      <m:t>λ</m:t>
                    </m:r>
                    <m:r>
                      <a:rPr lang="el-GR" sz="2000" b="0" i="1" smtClean="0">
                        <a:latin typeface="Cambria Math"/>
                      </a:rPr>
                      <m:t> </m:t>
                    </m:r>
                  </m:oMath>
                </a14:m>
                <a:r>
                  <a:rPr lang="en-US" sz="2000" dirty="0" smtClean="0"/>
                  <a:t>E</a:t>
                </a:r>
                <a:r>
                  <a:rPr lang="en-US" sz="2000" baseline="-25000" dirty="0" smtClean="0"/>
                  <a:t>moist</a:t>
                </a:r>
                <a:endParaRPr lang="en-US" sz="2000" baseline="-25000" dirty="0"/>
              </a:p>
            </p:txBody>
          </p:sp>
        </mc:Choice>
        <mc:Fallback>
          <p:sp>
            <p:nvSpPr>
              <p:cNvPr id="15" name="TextBox 14"/>
              <p:cNvSpPr txBox="1">
                <a:spLocks noRot="1" noChangeAspect="1" noMove="1" noResize="1" noEditPoints="1" noAdjustHandles="1" noChangeArrowheads="1" noChangeShapeType="1" noTextEdit="1"/>
              </p:cNvSpPr>
              <p:nvPr/>
            </p:nvSpPr>
            <p:spPr>
              <a:xfrm>
                <a:off x="6019800" y="5086290"/>
                <a:ext cx="2880360" cy="400110"/>
              </a:xfrm>
              <a:prstGeom prst="rect">
                <a:avLst/>
              </a:prstGeom>
              <a:blipFill rotWithShape="1">
                <a:blip r:embed="rId4"/>
                <a:stretch>
                  <a:fillRect t="-7576" b="-25758"/>
                </a:stretch>
              </a:blipFill>
            </p:spPr>
            <p:txBody>
              <a:bodyPr/>
              <a:lstStyle/>
              <a:p>
                <a:r>
                  <a:rPr lang="en-US">
                    <a:noFill/>
                  </a:rPr>
                  <a:t> </a:t>
                </a:r>
              </a:p>
            </p:txBody>
          </p:sp>
        </mc:Fallback>
      </mc:AlternateContent>
      <p:cxnSp>
        <p:nvCxnSpPr>
          <p:cNvPr id="16" name="Straight Arrow Connector 15"/>
          <p:cNvCxnSpPr>
            <a:stCxn id="13" idx="2"/>
            <a:endCxn id="14" idx="0"/>
          </p:cNvCxnSpPr>
          <p:nvPr/>
        </p:nvCxnSpPr>
        <p:spPr>
          <a:xfrm flipH="1">
            <a:off x="4914900" y="4368463"/>
            <a:ext cx="1219200" cy="692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15" idx="0"/>
          </p:cNvCxnSpPr>
          <p:nvPr/>
        </p:nvCxnSpPr>
        <p:spPr>
          <a:xfrm>
            <a:off x="6134100" y="4368463"/>
            <a:ext cx="1325880" cy="717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55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839355" cy="474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412468"/>
            <a:ext cx="2286000" cy="369332"/>
          </a:xfrm>
          <a:prstGeom prst="rect">
            <a:avLst/>
          </a:prstGeom>
          <a:noFill/>
        </p:spPr>
        <p:txBody>
          <a:bodyPr wrap="square" rtlCol="0">
            <a:spAutoFit/>
          </a:bodyPr>
          <a:lstStyle/>
          <a:p>
            <a:pPr algn="r"/>
            <a:r>
              <a:rPr lang="en-US" dirty="0" smtClean="0"/>
              <a:t>Mu, et al. 2011</a:t>
            </a:r>
            <a:endParaRPr lang="en-US" dirty="0"/>
          </a:p>
        </p:txBody>
      </p:sp>
    </p:spTree>
    <p:extLst>
      <p:ext uri="{BB962C8B-B14F-4D97-AF65-F5344CB8AC3E}">
        <p14:creationId xmlns:p14="http://schemas.microsoft.com/office/powerpoint/2010/main" val="1579200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 version vs. improved version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993828" cy="45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6400800"/>
            <a:ext cx="2286000" cy="369332"/>
          </a:xfrm>
          <a:prstGeom prst="rect">
            <a:avLst/>
          </a:prstGeom>
          <a:noFill/>
        </p:spPr>
        <p:txBody>
          <a:bodyPr wrap="square" rtlCol="0">
            <a:spAutoFit/>
          </a:bodyPr>
          <a:lstStyle/>
          <a:p>
            <a:pPr algn="r"/>
            <a:r>
              <a:rPr lang="en-US" dirty="0" smtClean="0"/>
              <a:t>Mu, et al. 2011</a:t>
            </a:r>
            <a:endParaRPr lang="en-US" dirty="0"/>
          </a:p>
        </p:txBody>
      </p:sp>
    </p:spTree>
    <p:extLst>
      <p:ext uri="{BB962C8B-B14F-4D97-AF65-F5344CB8AC3E}">
        <p14:creationId xmlns:p14="http://schemas.microsoft.com/office/powerpoint/2010/main" val="1977775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flux towers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2962275"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66887"/>
            <a:ext cx="498801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6412468"/>
            <a:ext cx="2286000" cy="369332"/>
          </a:xfrm>
          <a:prstGeom prst="rect">
            <a:avLst/>
          </a:prstGeom>
          <a:noFill/>
        </p:spPr>
        <p:txBody>
          <a:bodyPr wrap="square" rtlCol="0">
            <a:spAutoFit/>
          </a:bodyPr>
          <a:lstStyle/>
          <a:p>
            <a:pPr algn="r"/>
            <a:r>
              <a:rPr lang="en-US" dirty="0" smtClean="0"/>
              <a:t>Mu, et al. 2011</a:t>
            </a:r>
            <a:endParaRPr lang="en-US" dirty="0"/>
          </a:p>
        </p:txBody>
      </p:sp>
    </p:spTree>
    <p:extLst>
      <p:ext uri="{BB962C8B-B14F-4D97-AF65-F5344CB8AC3E}">
        <p14:creationId xmlns:p14="http://schemas.microsoft.com/office/powerpoint/2010/main" val="1670347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Input data uncertainties</a:t>
            </a:r>
          </a:p>
          <a:p>
            <a:pPr marL="514350" indent="-514350">
              <a:buFont typeface="+mj-lt"/>
              <a:buAutoNum type="arabicParenR"/>
            </a:pPr>
            <a:r>
              <a:rPr lang="en-US" dirty="0" smtClean="0"/>
              <a:t>Inaccuracies in measured data</a:t>
            </a:r>
          </a:p>
          <a:p>
            <a:pPr marL="514350" indent="-514350">
              <a:buFont typeface="+mj-lt"/>
              <a:buAutoNum type="arabicParenR"/>
            </a:pPr>
            <a:r>
              <a:rPr lang="en-US" dirty="0" smtClean="0"/>
              <a:t>Flux tower vs. MODIS footprint size</a:t>
            </a:r>
          </a:p>
          <a:p>
            <a:pPr marL="514350" indent="-514350">
              <a:buFont typeface="+mj-lt"/>
              <a:buAutoNum type="arabicParenR"/>
            </a:pPr>
            <a:r>
              <a:rPr lang="en-US" dirty="0" smtClean="0"/>
              <a:t>Algorithm limitations/assumptions</a:t>
            </a:r>
          </a:p>
          <a:p>
            <a:pPr marL="514350" indent="-514350">
              <a:buFont typeface="+mj-lt"/>
              <a:buAutoNum type="arabicParenR"/>
            </a:pPr>
            <a:r>
              <a:rPr lang="en-US" dirty="0" smtClean="0"/>
              <a:t>Land cover misclassifications</a:t>
            </a:r>
            <a:endParaRPr lang="en-US" dirty="0"/>
          </a:p>
        </p:txBody>
      </p:sp>
    </p:spTree>
    <p:extLst>
      <p:ext uri="{BB962C8B-B14F-4D97-AF65-F5344CB8AC3E}">
        <p14:creationId xmlns:p14="http://schemas.microsoft.com/office/powerpoint/2010/main" val="3477244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664664" cy="222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43200"/>
            <a:ext cx="28003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722880"/>
            <a:ext cx="38766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2325" y="2781300"/>
            <a:ext cx="19716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822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MOD16 useful tool for examining global terrestrial water and energy cycles, and environmental change.</a:t>
            </a:r>
          </a:p>
          <a:p>
            <a:endParaRPr lang="en-US" dirty="0"/>
          </a:p>
          <a:p>
            <a:r>
              <a:rPr lang="en-US" dirty="0" smtClean="0"/>
              <a:t>At smaller spatial scales, there may be biases between MOD16 and surface measurements.</a:t>
            </a:r>
          </a:p>
          <a:p>
            <a:endParaRPr lang="en-US" dirty="0"/>
          </a:p>
          <a:p>
            <a:r>
              <a:rPr lang="en-US" dirty="0" smtClean="0"/>
              <a:t>Validation using surface measurements.</a:t>
            </a:r>
          </a:p>
        </p:txBody>
      </p:sp>
    </p:spTree>
    <p:extLst>
      <p:ext uri="{BB962C8B-B14F-4D97-AF65-F5344CB8AC3E}">
        <p14:creationId xmlns:p14="http://schemas.microsoft.com/office/powerpoint/2010/main" val="3633457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193"/>
            <a:ext cx="81534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97" y="3429000"/>
            <a:ext cx="4357687" cy="21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2" y="3810000"/>
            <a:ext cx="5514975" cy="257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0114" y="3429000"/>
            <a:ext cx="5581650" cy="269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5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MOD16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Global 1km</a:t>
            </a:r>
            <a:r>
              <a:rPr lang="en-US" baseline="30000" dirty="0" smtClean="0"/>
              <a:t>2</a:t>
            </a:r>
            <a:r>
              <a:rPr lang="en-US" dirty="0" smtClean="0"/>
              <a:t> dataset of ET, LE, PET, PLE for 109.03 million km</a:t>
            </a:r>
            <a:r>
              <a:rPr lang="en-US" baseline="30000" dirty="0" smtClean="0"/>
              <a:t>2</a:t>
            </a:r>
            <a:r>
              <a:rPr lang="en-US" dirty="0" smtClean="0"/>
              <a:t> of global vegetated land</a:t>
            </a:r>
          </a:p>
          <a:p>
            <a:r>
              <a:rPr lang="en-US" dirty="0" smtClean="0"/>
              <a:t>Computed daily</a:t>
            </a:r>
          </a:p>
          <a:p>
            <a:r>
              <a:rPr lang="en-US" dirty="0" smtClean="0"/>
              <a:t>Produced at 8-day, monthly, annual intervals</a:t>
            </a:r>
          </a:p>
          <a:p>
            <a:r>
              <a:rPr lang="en-US" dirty="0" smtClean="0"/>
              <a:t>Available from 2000-2012</a:t>
            </a:r>
          </a:p>
          <a:p>
            <a:r>
              <a:rPr lang="en-US" dirty="0" smtClean="0"/>
              <a:t>Currently available through group’s website: U Montana.</a:t>
            </a:r>
          </a:p>
          <a:p>
            <a:r>
              <a:rPr lang="en-US" dirty="0" smtClean="0"/>
              <a:t>According to Mu 2011, this algorithm has been submitted to NASA for full review to be available through the MODIS Land product DAAC.</a:t>
            </a:r>
          </a:p>
          <a:p>
            <a:endParaRPr lang="en-US" dirty="0"/>
          </a:p>
        </p:txBody>
      </p:sp>
    </p:spTree>
    <p:extLst>
      <p:ext uri="{BB962C8B-B14F-4D97-AF65-F5344CB8AC3E}">
        <p14:creationId xmlns:p14="http://schemas.microsoft.com/office/powerpoint/2010/main" val="825676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sensing ET methods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arenR"/>
            </a:pPr>
            <a:r>
              <a:rPr lang="en-US" dirty="0" smtClean="0"/>
              <a:t>Empirical or statistical methods</a:t>
            </a:r>
          </a:p>
          <a:p>
            <a:pPr marL="914400" lvl="1" indent="-514350"/>
            <a:r>
              <a:rPr lang="en-US" dirty="0" smtClean="0"/>
              <a:t>link measured or estimated ET with remotely sensed vegetation indices</a:t>
            </a:r>
          </a:p>
          <a:p>
            <a:pPr marL="514350" indent="-514350">
              <a:buFont typeface="+mj-lt"/>
              <a:buAutoNum type="arabicParenR"/>
            </a:pPr>
            <a:r>
              <a:rPr lang="en-US" dirty="0" smtClean="0"/>
              <a:t>Physical models that calculate ET as the residual of the surface energy balance (SEB) </a:t>
            </a:r>
          </a:p>
          <a:p>
            <a:pPr lvl="1"/>
            <a:r>
              <a:rPr lang="en-US" dirty="0" smtClean="0"/>
              <a:t>relies heavily on LST measurements</a:t>
            </a:r>
          </a:p>
          <a:p>
            <a:pPr marL="514350" indent="-514350">
              <a:buFont typeface="+mj-lt"/>
              <a:buAutoNum type="arabicParenR"/>
            </a:pPr>
            <a:r>
              <a:rPr lang="en-US" dirty="0" smtClean="0"/>
              <a:t>Other physical models such as Penman-</a:t>
            </a:r>
            <a:r>
              <a:rPr lang="en-US" dirty="0" err="1" smtClean="0"/>
              <a:t>Monteith</a:t>
            </a:r>
            <a:r>
              <a:rPr lang="en-US" dirty="0" smtClean="0"/>
              <a:t> that include the main drivers of ET</a:t>
            </a:r>
          </a:p>
          <a:p>
            <a:pPr lvl="1"/>
            <a:r>
              <a:rPr lang="en-US" dirty="0" smtClean="0"/>
              <a:t>includes surface energy partitioning processes &amp; environmental constraints on ET</a:t>
            </a:r>
          </a:p>
          <a:p>
            <a:pPr lvl="1"/>
            <a:r>
              <a:rPr lang="en-US" dirty="0" smtClean="0"/>
              <a:t>not overly sensitive to any one input</a:t>
            </a:r>
          </a:p>
          <a:p>
            <a:pPr marL="514350" indent="-514350">
              <a:buFont typeface="+mj-lt"/>
              <a:buAutoNum type="arabicPeriod"/>
            </a:pPr>
            <a:endParaRPr lang="en-US" dirty="0"/>
          </a:p>
        </p:txBody>
      </p:sp>
    </p:spTree>
    <p:extLst>
      <p:ext uri="{BB962C8B-B14F-4D97-AF65-F5344CB8AC3E}">
        <p14:creationId xmlns:p14="http://schemas.microsoft.com/office/powerpoint/2010/main" val="2365269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Penman-</a:t>
            </a:r>
            <a:r>
              <a:rPr lang="en-US" dirty="0" err="1" smtClean="0"/>
              <a:t>Monteith</a:t>
            </a:r>
            <a:r>
              <a:rPr lang="en-US" dirty="0" smtClean="0"/>
              <a:t> equation</a:t>
            </a:r>
            <a:endParaRPr lang="en-US" dirty="0"/>
          </a:p>
        </p:txBody>
      </p:sp>
      <p:sp>
        <p:nvSpPr>
          <p:cNvPr id="3" name="Content Placeholder 2"/>
          <p:cNvSpPr>
            <a:spLocks noGrp="1"/>
          </p:cNvSpPr>
          <p:nvPr>
            <p:ph idx="1"/>
          </p:nvPr>
        </p:nvSpPr>
        <p:spPr>
          <a:xfrm>
            <a:off x="914400" y="3907971"/>
            <a:ext cx="4419600" cy="1883229"/>
          </a:xfrm>
        </p:spPr>
        <p:txBody>
          <a:bodyPr>
            <a:normAutofit fontScale="70000" lnSpcReduction="20000"/>
          </a:bodyPr>
          <a:lstStyle/>
          <a:p>
            <a:pPr marL="0" indent="0">
              <a:buNone/>
            </a:pPr>
            <a:r>
              <a:rPr lang="en-US" dirty="0" err="1" smtClean="0">
                <a:latin typeface="Times New Roman" pitchFamily="18" charset="0"/>
                <a:cs typeface="Times New Roman" pitchFamily="18" charset="0"/>
              </a:rPr>
              <a:t>λE</a:t>
            </a:r>
            <a:r>
              <a:rPr lang="en-US" dirty="0" smtClean="0">
                <a:latin typeface="Times New Roman" pitchFamily="18" charset="0"/>
                <a:cs typeface="Times New Roman" pitchFamily="18" charset="0"/>
              </a:rPr>
              <a:t> = latent heat flux</a:t>
            </a:r>
          </a:p>
          <a:p>
            <a:pPr marL="0" indent="0">
              <a:buNone/>
            </a:pPr>
            <a:r>
              <a:rPr lang="en-US" dirty="0" smtClean="0">
                <a:latin typeface="Times New Roman" pitchFamily="18" charset="0"/>
                <a:cs typeface="Times New Roman" pitchFamily="18" charset="0"/>
              </a:rPr>
              <a:t>λ = latent heat of evaporation</a:t>
            </a:r>
          </a:p>
          <a:p>
            <a:pPr marL="0" indent="0">
              <a:buNone/>
            </a:pPr>
            <a:r>
              <a:rPr lang="en-US" dirty="0" smtClean="0">
                <a:latin typeface="Times New Roman" pitchFamily="18" charset="0"/>
                <a:cs typeface="Times New Roman" pitchFamily="18" charset="0"/>
              </a:rPr>
              <a:t>s = d(</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sat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dT</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 = available energy</a:t>
            </a:r>
          </a:p>
          <a:p>
            <a:pPr marL="0" indent="0">
              <a:buNone/>
            </a:pPr>
            <a:r>
              <a:rPr lang="en-US" dirty="0" smtClean="0">
                <a:latin typeface="Times New Roman" pitchFamily="18" charset="0"/>
                <a:cs typeface="Times New Roman" pitchFamily="18" charset="0"/>
              </a:rPr>
              <a:t>ρ = air density</a:t>
            </a:r>
          </a:p>
        </p:txBody>
      </p:sp>
      <mc:AlternateContent xmlns:mc="http://schemas.openxmlformats.org/markup-compatibility/2006">
        <mc:Choice xmlns:a14="http://schemas.microsoft.com/office/drawing/2010/main" Requires="a14">
          <p:sp>
            <p:nvSpPr>
              <p:cNvPr id="4" name="TextBox 3"/>
              <p:cNvSpPr txBox="1"/>
              <p:nvPr/>
            </p:nvSpPr>
            <p:spPr>
              <a:xfrm>
                <a:off x="609600" y="1787975"/>
                <a:ext cx="7924800" cy="126002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l-GR" sz="3600" i="1" smtClean="0">
                          <a:latin typeface="Cambria Math"/>
                        </a:rPr>
                        <m:t>λ</m:t>
                      </m:r>
                      <m:r>
                        <a:rPr lang="en-US" sz="3600" b="0" i="1" smtClean="0">
                          <a:latin typeface="Cambria Math"/>
                        </a:rPr>
                        <m:t>𝐸</m:t>
                      </m:r>
                      <m:r>
                        <a:rPr lang="en-US" sz="3600" i="1" smtClean="0">
                          <a:latin typeface="Cambria Math"/>
                        </a:rPr>
                        <m:t>=</m:t>
                      </m:r>
                      <m:f>
                        <m:fPr>
                          <m:ctrlPr>
                            <a:rPr lang="en-US" sz="3600" i="1" smtClean="0">
                              <a:latin typeface="Cambria Math"/>
                            </a:rPr>
                          </m:ctrlPr>
                        </m:fPr>
                        <m:num>
                          <m:r>
                            <a:rPr lang="en-US" sz="3600" b="0" i="1" smtClean="0">
                              <a:latin typeface="Cambria Math"/>
                            </a:rPr>
                            <m:t>𝑠</m:t>
                          </m:r>
                          <m:r>
                            <a:rPr lang="en-US" sz="3600" b="0" i="1" smtClean="0">
                              <a:latin typeface="Cambria Math"/>
                              <a:ea typeface="Cambria Math"/>
                            </a:rPr>
                            <m:t>×</m:t>
                          </m:r>
                          <m:r>
                            <a:rPr lang="en-US" sz="3600" b="0" i="1" smtClean="0">
                              <a:latin typeface="Cambria Math"/>
                              <a:ea typeface="Cambria Math"/>
                            </a:rPr>
                            <m:t>𝐴</m:t>
                          </m:r>
                          <m:r>
                            <a:rPr lang="en-US" sz="3600" b="0" i="1" smtClean="0">
                              <a:latin typeface="Cambria Math"/>
                              <a:ea typeface="Cambria Math"/>
                            </a:rPr>
                            <m:t>+</m:t>
                          </m:r>
                          <m:r>
                            <a:rPr lang="en-US" sz="3600" b="0" i="1" smtClean="0">
                              <a:latin typeface="Cambria Math"/>
                              <a:ea typeface="Cambria Math"/>
                            </a:rPr>
                            <m:t>𝜌</m:t>
                          </m:r>
                          <m:r>
                            <a:rPr lang="en-US" sz="3600" b="0" i="1" smtClean="0">
                              <a:latin typeface="Cambria Math"/>
                              <a:ea typeface="Cambria Math"/>
                            </a:rPr>
                            <m:t>×</m:t>
                          </m:r>
                          <m:sSub>
                            <m:sSubPr>
                              <m:ctrlPr>
                                <a:rPr lang="en-US" sz="3600" b="0" i="1" smtClean="0">
                                  <a:latin typeface="Cambria Math"/>
                                  <a:ea typeface="Cambria Math"/>
                                </a:rPr>
                              </m:ctrlPr>
                            </m:sSubPr>
                            <m:e>
                              <m:r>
                                <a:rPr lang="en-US" sz="3600" b="0" i="1" smtClean="0">
                                  <a:latin typeface="Cambria Math"/>
                                  <a:ea typeface="Cambria Math"/>
                                </a:rPr>
                                <m:t>𝐶</m:t>
                              </m:r>
                            </m:e>
                            <m:sub>
                              <m:r>
                                <a:rPr lang="en-US" sz="3600" b="0" i="1" smtClean="0">
                                  <a:latin typeface="Cambria Math"/>
                                  <a:ea typeface="Cambria Math"/>
                                </a:rPr>
                                <m:t>𝑝</m:t>
                              </m:r>
                            </m:sub>
                          </m:sSub>
                          <m:r>
                            <a:rPr lang="en-US" sz="3600" b="0" i="1" smtClean="0">
                              <a:latin typeface="Cambria Math"/>
                              <a:ea typeface="Cambria Math"/>
                            </a:rPr>
                            <m:t>×(</m:t>
                          </m:r>
                          <m:sSub>
                            <m:sSubPr>
                              <m:ctrlPr>
                                <a:rPr lang="en-US" sz="3600" b="0" i="1" smtClean="0">
                                  <a:latin typeface="Cambria Math"/>
                                  <a:ea typeface="Cambria Math"/>
                                </a:rPr>
                              </m:ctrlPr>
                            </m:sSubPr>
                            <m:e>
                              <m:r>
                                <a:rPr lang="en-US" sz="3600" b="0" i="1" smtClean="0">
                                  <a:latin typeface="Cambria Math"/>
                                  <a:ea typeface="Cambria Math"/>
                                </a:rPr>
                                <m:t>𝑒</m:t>
                              </m:r>
                            </m:e>
                            <m:sub>
                              <m:r>
                                <a:rPr lang="en-US" sz="3600" b="0" i="1" smtClean="0">
                                  <a:latin typeface="Cambria Math"/>
                                  <a:ea typeface="Cambria Math"/>
                                </a:rPr>
                                <m:t>𝑠𝑎𝑡</m:t>
                              </m:r>
                            </m:sub>
                          </m:sSub>
                          <m:r>
                            <a:rPr lang="en-US" sz="3600" b="0" i="1" smtClean="0">
                              <a:latin typeface="Cambria Math"/>
                              <a:ea typeface="Cambria Math"/>
                            </a:rPr>
                            <m:t>−</m:t>
                          </m:r>
                          <m:r>
                            <a:rPr lang="en-US" sz="3600" b="0" i="1" smtClean="0">
                              <a:latin typeface="Cambria Math"/>
                              <a:ea typeface="Cambria Math"/>
                            </a:rPr>
                            <m:t>𝑒</m:t>
                          </m:r>
                          <m:r>
                            <a:rPr lang="en-US" sz="3600" b="0" i="1" smtClean="0">
                              <a:latin typeface="Cambria Math"/>
                              <a:ea typeface="Cambria Math"/>
                            </a:rPr>
                            <m:t>)/</m:t>
                          </m:r>
                          <m:sSub>
                            <m:sSubPr>
                              <m:ctrlPr>
                                <a:rPr lang="en-US" sz="3600" b="0" i="1" smtClean="0">
                                  <a:latin typeface="Cambria Math"/>
                                  <a:ea typeface="Cambria Math"/>
                                </a:rPr>
                              </m:ctrlPr>
                            </m:sSubPr>
                            <m:e>
                              <m:r>
                                <a:rPr lang="en-US" sz="3600" b="0" i="1" smtClean="0">
                                  <a:latin typeface="Cambria Math"/>
                                  <a:ea typeface="Cambria Math"/>
                                </a:rPr>
                                <m:t>𝑟</m:t>
                              </m:r>
                            </m:e>
                            <m:sub>
                              <m:r>
                                <a:rPr lang="en-US" sz="3600" b="0" i="1" smtClean="0">
                                  <a:latin typeface="Cambria Math"/>
                                  <a:ea typeface="Cambria Math"/>
                                </a:rPr>
                                <m:t>𝑎</m:t>
                              </m:r>
                            </m:sub>
                          </m:sSub>
                        </m:num>
                        <m:den>
                          <m:r>
                            <a:rPr lang="en-US" sz="3600" b="0" i="1" smtClean="0">
                              <a:latin typeface="Cambria Math"/>
                            </a:rPr>
                            <m:t>𝑠</m:t>
                          </m:r>
                          <m:r>
                            <a:rPr lang="en-US" sz="3600" b="0" i="1" smtClean="0">
                              <a:latin typeface="Cambria Math"/>
                            </a:rPr>
                            <m:t>+</m:t>
                          </m:r>
                          <m:r>
                            <a:rPr lang="en-US" sz="3600" b="0" i="1" smtClean="0">
                              <a:latin typeface="Cambria Math"/>
                              <a:ea typeface="Cambria Math"/>
                            </a:rPr>
                            <m:t>𝛾</m:t>
                          </m:r>
                          <m:r>
                            <a:rPr lang="en-US" sz="3600" b="0" i="1" smtClean="0">
                              <a:latin typeface="Cambria Math"/>
                              <a:ea typeface="Cambria Math"/>
                            </a:rPr>
                            <m:t>×(1+</m:t>
                          </m:r>
                          <m:sSub>
                            <m:sSubPr>
                              <m:ctrlPr>
                                <a:rPr lang="en-US" sz="3600" b="0" i="1" smtClean="0">
                                  <a:latin typeface="Cambria Math"/>
                                  <a:ea typeface="Cambria Math"/>
                                </a:rPr>
                              </m:ctrlPr>
                            </m:sSubPr>
                            <m:e>
                              <m:r>
                                <a:rPr lang="en-US" sz="3600" b="0" i="1" smtClean="0">
                                  <a:latin typeface="Cambria Math"/>
                                  <a:ea typeface="Cambria Math"/>
                                </a:rPr>
                                <m:t>𝑟</m:t>
                              </m:r>
                            </m:e>
                            <m:sub>
                              <m:r>
                                <a:rPr lang="en-US" sz="3600" b="0" i="1" smtClean="0">
                                  <a:latin typeface="Cambria Math"/>
                                  <a:ea typeface="Cambria Math"/>
                                </a:rPr>
                                <m:t>𝑠</m:t>
                              </m:r>
                            </m:sub>
                          </m:sSub>
                          <m:r>
                            <a:rPr lang="en-US" sz="3600" b="0" i="1" smtClean="0">
                              <a:latin typeface="Cambria Math"/>
                              <a:ea typeface="Cambria Math"/>
                            </a:rPr>
                            <m:t>/</m:t>
                          </m:r>
                          <m:sSub>
                            <m:sSubPr>
                              <m:ctrlPr>
                                <a:rPr lang="en-US" sz="3600" b="0" i="1" smtClean="0">
                                  <a:latin typeface="Cambria Math"/>
                                  <a:ea typeface="Cambria Math"/>
                                </a:rPr>
                              </m:ctrlPr>
                            </m:sSubPr>
                            <m:e>
                              <m:r>
                                <a:rPr lang="en-US" sz="3600" b="0" i="1" smtClean="0">
                                  <a:latin typeface="Cambria Math"/>
                                  <a:ea typeface="Cambria Math"/>
                                </a:rPr>
                                <m:t>𝑟</m:t>
                              </m:r>
                            </m:e>
                            <m:sub>
                              <m:r>
                                <a:rPr lang="en-US" sz="3600" b="0" i="1" smtClean="0">
                                  <a:latin typeface="Cambria Math"/>
                                  <a:ea typeface="Cambria Math"/>
                                </a:rPr>
                                <m:t>𝑎</m:t>
                              </m:r>
                            </m:sub>
                          </m:sSub>
                          <m:r>
                            <a:rPr lang="en-US" sz="3600" b="0" i="1" smtClean="0">
                              <a:latin typeface="Cambria Math"/>
                              <a:ea typeface="Cambria Math"/>
                            </a:rPr>
                            <m:t>)</m:t>
                          </m:r>
                        </m:den>
                      </m:f>
                    </m:oMath>
                  </m:oMathPara>
                </a14:m>
                <a:endParaRPr lang="en-US" sz="3600" dirty="0"/>
              </a:p>
            </p:txBody>
          </p:sp>
        </mc:Choice>
        <mc:Fallback>
          <p:sp>
            <p:nvSpPr>
              <p:cNvPr id="4" name="TextBox 3"/>
              <p:cNvSpPr txBox="1">
                <a:spLocks noRot="1" noChangeAspect="1" noMove="1" noResize="1" noEditPoints="1" noAdjustHandles="1" noChangeArrowheads="1" noChangeShapeType="1" noTextEdit="1"/>
              </p:cNvSpPr>
              <p:nvPr/>
            </p:nvSpPr>
            <p:spPr>
              <a:xfrm>
                <a:off x="609600" y="1787975"/>
                <a:ext cx="7924800" cy="1260025"/>
              </a:xfrm>
              <a:prstGeom prst="rect">
                <a:avLst/>
              </a:prstGeom>
              <a:blipFill rotWithShape="1">
                <a:blip r:embed="rId3"/>
                <a:stretch>
                  <a:fillRect/>
                </a:stretch>
              </a:blipFill>
            </p:spPr>
            <p:txBody>
              <a:bodyPr/>
              <a:lstStyle/>
              <a:p>
                <a:r>
                  <a:rPr lang="en-US">
                    <a:noFill/>
                  </a:rPr>
                  <a:t> </a:t>
                </a:r>
              </a:p>
            </p:txBody>
          </p:sp>
        </mc:Fallback>
      </mc:AlternateContent>
      <p:sp>
        <p:nvSpPr>
          <p:cNvPr id="5" name="Content Placeholder 2"/>
          <p:cNvSpPr txBox="1">
            <a:spLocks/>
          </p:cNvSpPr>
          <p:nvPr/>
        </p:nvSpPr>
        <p:spPr>
          <a:xfrm>
            <a:off x="4953000" y="3886200"/>
            <a:ext cx="4419600" cy="1524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p</a:t>
            </a:r>
            <a:r>
              <a:rPr lang="en-US" dirty="0" smtClean="0">
                <a:latin typeface="Times New Roman" pitchFamily="18" charset="0"/>
                <a:cs typeface="Times New Roman" pitchFamily="18" charset="0"/>
              </a:rPr>
              <a:t> = specific heat capacity of air</a:t>
            </a:r>
          </a:p>
          <a:p>
            <a:pPr marL="0" indent="0">
              <a:buFont typeface="Arial" pitchFamily="34" charset="0"/>
              <a:buNone/>
            </a:pP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 aerodynamic resistance</a:t>
            </a:r>
          </a:p>
          <a:p>
            <a:pPr marL="0" indent="0">
              <a:buFont typeface="Arial" pitchFamily="34" charset="0"/>
              <a:buNone/>
            </a:pP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 surface resistance</a:t>
            </a:r>
          </a:p>
          <a:p>
            <a:pPr marL="0" indent="0">
              <a:buNone/>
            </a:pPr>
            <a:r>
              <a:rPr lang="el-GR" dirty="0" smtClean="0">
                <a:latin typeface="Times New Roman" pitchFamily="18" charset="0"/>
                <a:cs typeface="Times New Roman" pitchFamily="18" charset="0"/>
              </a:rPr>
              <a:t>γ</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psychrometric</a:t>
            </a:r>
            <a:r>
              <a:rPr lang="en-US" dirty="0" smtClean="0">
                <a:latin typeface="Times New Roman" pitchFamily="18" charset="0"/>
                <a:cs typeface="Times New Roman" pitchFamily="18" charset="0"/>
              </a:rPr>
              <a:t> constant</a:t>
            </a:r>
          </a:p>
          <a:p>
            <a:pPr marL="0" indent="0">
              <a:buFont typeface="Arial" pitchFamily="34" charse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7340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 algorithm logic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295400"/>
            <a:ext cx="772477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0" y="6400800"/>
            <a:ext cx="2286000" cy="369332"/>
          </a:xfrm>
          <a:prstGeom prst="rect">
            <a:avLst/>
          </a:prstGeom>
          <a:noFill/>
        </p:spPr>
        <p:txBody>
          <a:bodyPr wrap="square" rtlCol="0">
            <a:spAutoFit/>
          </a:bodyPr>
          <a:lstStyle/>
          <a:p>
            <a:pPr algn="r"/>
            <a:r>
              <a:rPr lang="en-US" dirty="0" smtClean="0"/>
              <a:t>Mu, et al. 2011</a:t>
            </a:r>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838200" y="6120825"/>
                <a:ext cx="601980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l-GR" sz="3200" b="1" i="1" smtClean="0">
                          <a:latin typeface="Cambria Math"/>
                        </a:rPr>
                        <m:t>𝝀</m:t>
                      </m:r>
                      <m:r>
                        <a:rPr lang="en-US" sz="3200" b="1" i="1" smtClean="0">
                          <a:latin typeface="Cambria Math"/>
                        </a:rPr>
                        <m:t>𝑬</m:t>
                      </m:r>
                      <m:r>
                        <a:rPr lang="en-US" sz="3200" b="1" i="1" smtClean="0">
                          <a:latin typeface="Cambria Math"/>
                        </a:rPr>
                        <m:t> =</m:t>
                      </m:r>
                      <m:sSub>
                        <m:sSubPr>
                          <m:ctrlPr>
                            <a:rPr lang="en-US" sz="3200" b="1" i="1" smtClean="0">
                              <a:latin typeface="Cambria Math"/>
                            </a:rPr>
                          </m:ctrlPr>
                        </m:sSubPr>
                        <m:e>
                          <m:r>
                            <a:rPr lang="el-GR" sz="3200" b="1" i="1" smtClean="0">
                              <a:latin typeface="Cambria Math"/>
                            </a:rPr>
                            <m:t>𝝀</m:t>
                          </m:r>
                          <m:r>
                            <a:rPr lang="en-US" sz="3200" b="1" i="1" smtClean="0">
                              <a:latin typeface="Cambria Math"/>
                            </a:rPr>
                            <m:t>𝑬</m:t>
                          </m:r>
                        </m:e>
                        <m:sub>
                          <m:r>
                            <a:rPr lang="en-US" sz="3200" b="1" i="1" smtClean="0">
                              <a:latin typeface="Cambria Math"/>
                            </a:rPr>
                            <m:t>𝒘𝒆𝒕𝑪</m:t>
                          </m:r>
                        </m:sub>
                      </m:sSub>
                      <m:r>
                        <a:rPr lang="en-US" sz="3200" b="1" i="1" smtClean="0">
                          <a:latin typeface="Cambria Math"/>
                        </a:rPr>
                        <m:t>+</m:t>
                      </m:r>
                      <m:sSub>
                        <m:sSubPr>
                          <m:ctrlPr>
                            <a:rPr lang="en-US" sz="3200" b="1" i="1" smtClean="0">
                              <a:latin typeface="Cambria Math"/>
                            </a:rPr>
                          </m:ctrlPr>
                        </m:sSubPr>
                        <m:e>
                          <m:r>
                            <a:rPr lang="el-GR" sz="3200" b="1" i="1" smtClean="0">
                              <a:latin typeface="Cambria Math"/>
                            </a:rPr>
                            <m:t>𝝀</m:t>
                          </m:r>
                          <m:r>
                            <a:rPr lang="en-US" sz="3200" b="1" i="1" smtClean="0">
                              <a:latin typeface="Cambria Math"/>
                            </a:rPr>
                            <m:t>𝑬</m:t>
                          </m:r>
                        </m:e>
                        <m:sub>
                          <m:r>
                            <a:rPr lang="en-US" sz="3200" b="1" i="1" smtClean="0">
                              <a:latin typeface="Cambria Math"/>
                            </a:rPr>
                            <m:t>𝒕𝒓𝒂𝒏𝒔</m:t>
                          </m:r>
                        </m:sub>
                      </m:sSub>
                      <m:r>
                        <a:rPr lang="en-US" sz="3200" b="1" i="1" smtClean="0">
                          <a:latin typeface="Cambria Math"/>
                        </a:rPr>
                        <m:t>+</m:t>
                      </m:r>
                      <m:sSub>
                        <m:sSubPr>
                          <m:ctrlPr>
                            <a:rPr lang="en-US" sz="3200" b="1" i="1" smtClean="0">
                              <a:latin typeface="Cambria Math"/>
                            </a:rPr>
                          </m:ctrlPr>
                        </m:sSubPr>
                        <m:e>
                          <m:r>
                            <a:rPr lang="el-GR" sz="3200" b="1" i="1" smtClean="0">
                              <a:latin typeface="Cambria Math"/>
                            </a:rPr>
                            <m:t>𝝀</m:t>
                          </m:r>
                          <m:r>
                            <a:rPr lang="en-US" sz="3200" b="1" i="1" smtClean="0">
                              <a:latin typeface="Cambria Math"/>
                            </a:rPr>
                            <m:t>𝑬</m:t>
                          </m:r>
                        </m:e>
                        <m:sub>
                          <m:r>
                            <a:rPr lang="en-US" sz="3200" b="1" i="1" smtClean="0">
                              <a:latin typeface="Cambria Math"/>
                            </a:rPr>
                            <m:t>𝒔𝒐𝒊𝒍</m:t>
                          </m:r>
                        </m:sub>
                      </m:sSub>
                    </m:oMath>
                  </m:oMathPara>
                </a14:m>
                <a:endParaRPr lang="en-US" sz="3200" b="1" dirty="0"/>
              </a:p>
            </p:txBody>
          </p:sp>
        </mc:Choice>
        <mc:Fallback>
          <p:sp>
            <p:nvSpPr>
              <p:cNvPr id="6" name="TextBox 5"/>
              <p:cNvSpPr txBox="1">
                <a:spLocks noRot="1" noChangeAspect="1" noMove="1" noResize="1" noEditPoints="1" noAdjustHandles="1" noChangeArrowheads="1" noChangeShapeType="1" noTextEdit="1"/>
              </p:cNvSpPr>
              <p:nvPr/>
            </p:nvSpPr>
            <p:spPr>
              <a:xfrm>
                <a:off x="838200" y="6120825"/>
                <a:ext cx="6019800" cy="58477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33257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6" name="Text Placeholder 5"/>
          <p:cNvSpPr>
            <a:spLocks noGrp="1"/>
          </p:cNvSpPr>
          <p:nvPr>
            <p:ph type="body" idx="1"/>
          </p:nvPr>
        </p:nvSpPr>
        <p:spPr/>
        <p:txBody>
          <a:bodyPr/>
          <a:lstStyle/>
          <a:p>
            <a:pPr algn="ctr"/>
            <a:r>
              <a:rPr lang="en-US" dirty="0" smtClean="0"/>
              <a:t>MODIS data</a:t>
            </a:r>
            <a:endParaRPr lang="en-US" dirty="0"/>
          </a:p>
        </p:txBody>
      </p:sp>
      <p:sp>
        <p:nvSpPr>
          <p:cNvPr id="7" name="Content Placeholder 6"/>
          <p:cNvSpPr>
            <a:spLocks noGrp="1"/>
          </p:cNvSpPr>
          <p:nvPr>
            <p:ph sz="half" idx="2"/>
          </p:nvPr>
        </p:nvSpPr>
        <p:spPr/>
        <p:txBody>
          <a:bodyPr/>
          <a:lstStyle/>
          <a:p>
            <a:r>
              <a:rPr lang="en-US" dirty="0" smtClean="0"/>
              <a:t>Land cover type (MOD12Q1)</a:t>
            </a:r>
          </a:p>
          <a:p>
            <a:r>
              <a:rPr lang="en-US" dirty="0" smtClean="0"/>
              <a:t>FPAR &amp; LAI (MOD15A2)</a:t>
            </a:r>
          </a:p>
          <a:p>
            <a:r>
              <a:rPr lang="en-US" dirty="0" smtClean="0"/>
              <a:t>albedo (MOD43C1)</a:t>
            </a:r>
          </a:p>
          <a:p>
            <a:endParaRPr lang="en-US" dirty="0"/>
          </a:p>
          <a:p>
            <a:r>
              <a:rPr lang="en-US" dirty="0" smtClean="0"/>
              <a:t>Linear interpolation used to fill missing/unreliable data</a:t>
            </a:r>
            <a:endParaRPr lang="en-US" dirty="0"/>
          </a:p>
        </p:txBody>
      </p:sp>
      <p:sp>
        <p:nvSpPr>
          <p:cNvPr id="8" name="Text Placeholder 7"/>
          <p:cNvSpPr>
            <a:spLocks noGrp="1"/>
          </p:cNvSpPr>
          <p:nvPr>
            <p:ph type="body" sz="quarter" idx="3"/>
          </p:nvPr>
        </p:nvSpPr>
        <p:spPr/>
        <p:txBody>
          <a:bodyPr/>
          <a:lstStyle/>
          <a:p>
            <a:pPr algn="ctr"/>
            <a:r>
              <a:rPr lang="en-US" dirty="0" smtClean="0"/>
              <a:t>Meteorological data</a:t>
            </a:r>
            <a:endParaRPr lang="en-US" dirty="0"/>
          </a:p>
        </p:txBody>
      </p:sp>
      <p:sp>
        <p:nvSpPr>
          <p:cNvPr id="9" name="Content Placeholder 8"/>
          <p:cNvSpPr>
            <a:spLocks noGrp="1"/>
          </p:cNvSpPr>
          <p:nvPr>
            <p:ph sz="quarter" idx="4"/>
          </p:nvPr>
        </p:nvSpPr>
        <p:spPr/>
        <p:txBody>
          <a:bodyPr/>
          <a:lstStyle/>
          <a:p>
            <a:r>
              <a:rPr lang="en-US" dirty="0" smtClean="0"/>
              <a:t>1.0</a:t>
            </a:r>
            <a:r>
              <a:rPr lang="en-US" dirty="0" smtClean="0">
                <a:latin typeface="Calibri"/>
              </a:rPr>
              <a:t> °</a:t>
            </a:r>
            <a:r>
              <a:rPr lang="en-US" dirty="0" smtClean="0"/>
              <a:t> × 1.25</a:t>
            </a:r>
            <a:r>
              <a:rPr lang="en-US" dirty="0" smtClean="0">
                <a:latin typeface="Calibri"/>
              </a:rPr>
              <a:t>° GMAO </a:t>
            </a:r>
          </a:p>
          <a:p>
            <a:pPr lvl="1"/>
            <a:r>
              <a:rPr lang="en-US" dirty="0" smtClean="0">
                <a:latin typeface="Calibri"/>
              </a:rPr>
              <a:t>solar radiation</a:t>
            </a:r>
          </a:p>
          <a:p>
            <a:pPr lvl="1"/>
            <a:r>
              <a:rPr lang="en-US" dirty="0" smtClean="0">
                <a:latin typeface="Calibri"/>
              </a:rPr>
              <a:t>air temperature</a:t>
            </a:r>
          </a:p>
          <a:p>
            <a:pPr lvl="1"/>
            <a:r>
              <a:rPr lang="en-US" dirty="0" smtClean="0">
                <a:latin typeface="Calibri"/>
              </a:rPr>
              <a:t>air pressure</a:t>
            </a:r>
          </a:p>
          <a:p>
            <a:pPr lvl="1"/>
            <a:r>
              <a:rPr lang="en-US" dirty="0" smtClean="0">
                <a:latin typeface="Calibri"/>
              </a:rPr>
              <a:t>humidity</a:t>
            </a:r>
          </a:p>
          <a:p>
            <a:r>
              <a:rPr lang="en-US" dirty="0" smtClean="0"/>
              <a:t>non-linearly interpolated to 1km</a:t>
            </a:r>
            <a:r>
              <a:rPr lang="en-US" baseline="30000" dirty="0" smtClean="0"/>
              <a:t>2</a:t>
            </a:r>
            <a:r>
              <a:rPr lang="en-US" dirty="0" smtClean="0"/>
              <a:t> pixel level based on four surrounding pixels</a:t>
            </a:r>
            <a:endParaRPr lang="en-US" dirty="0"/>
          </a:p>
        </p:txBody>
      </p:sp>
    </p:spTree>
    <p:extLst>
      <p:ext uri="{BB962C8B-B14F-4D97-AF65-F5344CB8AC3E}">
        <p14:creationId xmlns:p14="http://schemas.microsoft.com/office/powerpoint/2010/main" val="157993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Gap filling &amp; Interpolation</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9" r="1115"/>
          <a:stretch/>
        </p:blipFill>
        <p:spPr bwMode="auto">
          <a:xfrm>
            <a:off x="4240967" y="1752600"/>
            <a:ext cx="4826833" cy="434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81800" y="6412468"/>
            <a:ext cx="2286000" cy="369332"/>
          </a:xfrm>
          <a:prstGeom prst="rect">
            <a:avLst/>
          </a:prstGeom>
          <a:noFill/>
        </p:spPr>
        <p:txBody>
          <a:bodyPr wrap="square" rtlCol="0">
            <a:spAutoFit/>
          </a:bodyPr>
          <a:lstStyle/>
          <a:p>
            <a:pPr algn="r"/>
            <a:r>
              <a:rPr lang="en-US" dirty="0" smtClean="0"/>
              <a:t>Zhao, et al. 2005</a:t>
            </a:r>
            <a:endParaRPr lang="en-US"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971" b="1"/>
          <a:stretch/>
        </p:blipFill>
        <p:spPr bwMode="auto">
          <a:xfrm>
            <a:off x="457200" y="1295401"/>
            <a:ext cx="3638044" cy="537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4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 Land Cover </a:t>
            </a:r>
            <a:r>
              <a:rPr lang="en-US" dirty="0"/>
              <a:t>T</a:t>
            </a:r>
            <a:r>
              <a:rPr lang="en-US" dirty="0" smtClean="0"/>
              <a:t>ype</a:t>
            </a:r>
            <a:endParaRPr lang="en-US" dirty="0"/>
          </a:p>
        </p:txBody>
      </p:sp>
      <p:grpSp>
        <p:nvGrpSpPr>
          <p:cNvPr id="4" name="Group 3"/>
          <p:cNvGrpSpPr/>
          <p:nvPr/>
        </p:nvGrpSpPr>
        <p:grpSpPr>
          <a:xfrm>
            <a:off x="471824" y="1295400"/>
            <a:ext cx="1219200" cy="5272088"/>
            <a:chOff x="609600" y="1143000"/>
            <a:chExt cx="1379438" cy="5500688"/>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010"/>
            <a:stretch/>
          </p:blipFill>
          <p:spPr bwMode="auto">
            <a:xfrm>
              <a:off x="609600" y="1143000"/>
              <a:ext cx="377952" cy="550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08" r="43621"/>
            <a:stretch/>
          </p:blipFill>
          <p:spPr bwMode="auto">
            <a:xfrm>
              <a:off x="987552" y="1143000"/>
              <a:ext cx="1001486" cy="550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ight Arrow 5"/>
          <p:cNvSpPr/>
          <p:nvPr/>
        </p:nvSpPr>
        <p:spPr>
          <a:xfrm>
            <a:off x="2057400" y="21336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352800" y="1928019"/>
            <a:ext cx="5181600" cy="86836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Biome Properties Look-Up Table (BPLUT)</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7999"/>
            <a:ext cx="6781800" cy="134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81800" y="6412468"/>
            <a:ext cx="2286000" cy="369332"/>
          </a:xfrm>
          <a:prstGeom prst="rect">
            <a:avLst/>
          </a:prstGeom>
          <a:noFill/>
        </p:spPr>
        <p:txBody>
          <a:bodyPr wrap="square" rtlCol="0">
            <a:spAutoFit/>
          </a:bodyPr>
          <a:lstStyle/>
          <a:p>
            <a:pPr algn="r"/>
            <a:r>
              <a:rPr lang="en-US" dirty="0" smtClean="0"/>
              <a:t>Mu, et al. 2011</a:t>
            </a:r>
            <a:endParaRPr lang="en-US" dirty="0"/>
          </a:p>
        </p:txBody>
      </p:sp>
    </p:spTree>
    <p:extLst>
      <p:ext uri="{BB962C8B-B14F-4D97-AF65-F5344CB8AC3E}">
        <p14:creationId xmlns:p14="http://schemas.microsoft.com/office/powerpoint/2010/main" val="24940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1383</Words>
  <Application>Microsoft Office PowerPoint</Application>
  <PresentationFormat>On-screen Show (4:3)</PresentationFormat>
  <Paragraphs>165</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 detailed look at the MOD16 ET algorithm</vt:lpstr>
      <vt:lpstr>PowerPoint Presentation</vt:lpstr>
      <vt:lpstr>MOD16</vt:lpstr>
      <vt:lpstr>Remote sensing ET methods</vt:lpstr>
      <vt:lpstr>Penman-Monteith equation</vt:lpstr>
      <vt:lpstr>ET algorithm logic</vt:lpstr>
      <vt:lpstr>Data sources</vt:lpstr>
      <vt:lpstr>Gap filling &amp; Interpolation</vt:lpstr>
      <vt:lpstr>MODIS Land Cover Type</vt:lpstr>
      <vt:lpstr>MODIS FPAR &amp; LAI</vt:lpstr>
      <vt:lpstr>MODIS Albedo</vt:lpstr>
      <vt:lpstr>ET components</vt:lpstr>
      <vt:lpstr>Results</vt:lpstr>
      <vt:lpstr>Old version vs. improved version</vt:lpstr>
      <vt:lpstr>Comparison with flux towers</vt:lpstr>
      <vt:lpstr>Uncertainties</vt:lpstr>
      <vt:lpstr>PowerPoint Presentation</vt:lpstr>
      <vt:lpstr>Conclusions</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dc:creator>
  <cp:lastModifiedBy>Natalie</cp:lastModifiedBy>
  <cp:revision>44</cp:revision>
  <dcterms:created xsi:type="dcterms:W3CDTF">2013-07-10T16:59:01Z</dcterms:created>
  <dcterms:modified xsi:type="dcterms:W3CDTF">2013-07-11T17:26:57Z</dcterms:modified>
</cp:coreProperties>
</file>