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57" r:id="rId4"/>
    <p:sldId id="259" r:id="rId5"/>
    <p:sldId id="262" r:id="rId6"/>
    <p:sldId id="266" r:id="rId7"/>
    <p:sldId id="260" r:id="rId8"/>
    <p:sldId id="267" r:id="rId9"/>
    <p:sldId id="269" r:id="rId10"/>
    <p:sldId id="268" r:id="rId11"/>
    <p:sldId id="261" r:id="rId12"/>
    <p:sldId id="264" r:id="rId13"/>
    <p:sldId id="265" r:id="rId14"/>
    <p:sldId id="273" r:id="rId15"/>
    <p:sldId id="258" r:id="rId16"/>
    <p:sldId id="26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A73EF-943C-41E3-B089-FFD2CAE44A2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16B36-788C-4363-B14F-C799F83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5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Bands: Coastal Aerosol,</a:t>
            </a:r>
            <a:r>
              <a:rPr lang="en-US" baseline="0" dirty="0" smtClean="0"/>
              <a:t> Cirrus, and 2 thermal bands</a:t>
            </a:r>
          </a:p>
          <a:p>
            <a:r>
              <a:rPr lang="en-US" baseline="0" dirty="0" smtClean="0"/>
              <a:t>Shorter panchromatic, NIR,  and MIR ranges.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Higher image quality – Crisper (12 bit vs. previous 8 bit)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6B36-788C-4363-B14F-C799F83BE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 reflectivity – Physically impossible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6B36-788C-4363-B14F-C799F83BE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6B36-788C-4363-B14F-C799F83BE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9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6B36-788C-4363-B14F-C799F83BE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8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5052-5062</a:t>
            </a:r>
            <a:r>
              <a:rPr lang="en-US" baseline="0" dirty="0" smtClean="0"/>
              <a:t> across the boundary/</a:t>
            </a:r>
            <a:r>
              <a:rPr lang="en-US" dirty="0" smtClean="0"/>
              <a:t> 10-15 units of difference in the DN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6B36-788C-4363-B14F-C799F83BE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4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22726-23486 across the boundary. The differences</a:t>
            </a:r>
            <a:r>
              <a:rPr lang="en-US" baseline="0" dirty="0" smtClean="0"/>
              <a:t> are bigger than the cirrus (700-800 units in the DN)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6B36-788C-4363-B14F-C799F83BE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8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3CADEF-CA77-44DA-8DAB-F53278361942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2AB556D-4F9D-4597-8C11-1D9DD17D61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Landsat 8 Satellite Image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Seung</a:t>
            </a:r>
            <a:r>
              <a:rPr lang="en-US" dirty="0" smtClean="0"/>
              <a:t> Hyun (Lucia) Woo</a:t>
            </a:r>
          </a:p>
          <a:p>
            <a:r>
              <a:rPr lang="en-US" dirty="0" smtClean="0"/>
              <a:t>June 20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  <a:p>
            <a:r>
              <a:rPr lang="en-US" dirty="0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Saturation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21652"/>
              </p:ext>
            </p:extLst>
          </p:nvPr>
        </p:nvGraphicFramePr>
        <p:xfrm>
          <a:off x="696090" y="2386550"/>
          <a:ext cx="6466710" cy="1879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425"/>
                <a:gridCol w="958085"/>
                <a:gridCol w="790070"/>
                <a:gridCol w="861695"/>
                <a:gridCol w="939035"/>
                <a:gridCol w="11430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MAXIMUM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Reflectance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 of Pixels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Reflectance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 of Pixels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1.001898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51334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1.190295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60047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1.000127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51252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1.257111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63137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1.003319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1.308963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65535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1.003319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1.308963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65535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1.003319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1352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1.308963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65535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 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1.027111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1.027111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 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8838" y="2009001"/>
            <a:ext cx="2886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Dominica: 2013May05_Ref_TOA</a:t>
            </a:r>
            <a:endParaRPr lang="en-US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3200400"/>
            <a:ext cx="1143000" cy="6858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1" y="46482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For Landsat 8 images, the DN maximum value is 65535, indicating sensor saturation. These pixels are found in the clouds.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Note sensor saturation for Bands 4 and 5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Curiously, both scenes of Alaska (snow caps) and Florida (thunderstorm clouds) did not demonstrate sensor saturation.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80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Package 3 (SP3)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Automatic Conversion Step (Looked at only reflectance)</a:t>
            </a:r>
          </a:p>
          <a:p>
            <a:r>
              <a:rPr lang="en-US" sz="1600" dirty="0" smtClean="0"/>
              <a:t>Characteristics:</a:t>
            </a:r>
          </a:p>
          <a:p>
            <a:pPr marL="109728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 Pixels in the triangular border regions have values of zero on ALL bands</a:t>
            </a:r>
          </a:p>
          <a:p>
            <a:pPr marL="109728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 No negative reflectance value. All those </a:t>
            </a:r>
            <a:r>
              <a:rPr lang="en-US" sz="1600" dirty="0" smtClean="0"/>
              <a:t>negative pixels </a:t>
            </a:r>
            <a:r>
              <a:rPr lang="en-US" sz="1600" dirty="0" smtClean="0"/>
              <a:t>have values of zero.</a:t>
            </a:r>
          </a:p>
          <a:p>
            <a:pPr marL="109728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 Does not incorporate solar angle in its calculations</a:t>
            </a:r>
          </a:p>
          <a:p>
            <a:pPr marL="109728" indent="0">
              <a:buNone/>
            </a:pPr>
            <a:endParaRPr lang="en-US" sz="1300" dirty="0" smtClean="0"/>
          </a:p>
          <a:p>
            <a:pPr marL="109728" indent="0">
              <a:buNone/>
            </a:pPr>
            <a:endParaRPr lang="en-US" sz="1400" dirty="0"/>
          </a:p>
          <a:p>
            <a:pPr marL="109728" indent="0">
              <a:buNone/>
            </a:pPr>
            <a:endParaRPr lang="en-US" sz="1300" dirty="0"/>
          </a:p>
          <a:p>
            <a:pPr marL="109728" indent="0">
              <a:buNone/>
            </a:pPr>
            <a:endParaRPr lang="en-US" sz="1300" dirty="0" smtClean="0"/>
          </a:p>
          <a:p>
            <a:pPr marL="109728" indent="0">
              <a:buNone/>
            </a:pPr>
            <a:r>
              <a:rPr lang="en-US" sz="1300" dirty="0" smtClean="0"/>
              <a:t>where:              </a:t>
            </a:r>
          </a:p>
          <a:p>
            <a:pPr marL="109728" indent="0">
              <a:buNone/>
            </a:pPr>
            <a:r>
              <a:rPr lang="en-US" sz="1300" i="1" dirty="0" err="1" smtClean="0"/>
              <a:t>ρλ</a:t>
            </a:r>
            <a:r>
              <a:rPr lang="en-US" sz="1300" dirty="0"/>
              <a:t>          = TOA planetary reflectance, without correction for solar angle.  </a:t>
            </a:r>
            <a:br>
              <a:rPr lang="en-US" sz="1300" dirty="0"/>
            </a:br>
            <a:r>
              <a:rPr lang="en-US" sz="1300" i="1" dirty="0" err="1"/>
              <a:t>M</a:t>
            </a:r>
            <a:r>
              <a:rPr lang="en-US" sz="1300" i="1" baseline="-25000" dirty="0" err="1"/>
              <a:t>ρ</a:t>
            </a:r>
            <a:r>
              <a:rPr lang="en-US" sz="1300" dirty="0"/>
              <a:t>         = Band-specific multiplicative rescaling factor from the metadata (</a:t>
            </a:r>
            <a:r>
              <a:rPr lang="en-US" sz="1300" dirty="0" err="1"/>
              <a:t>REFLECTANCE_MULT_BAND_x</a:t>
            </a:r>
            <a:r>
              <a:rPr lang="en-US" sz="1300" dirty="0"/>
              <a:t>, where x is the band number)</a:t>
            </a:r>
            <a:br>
              <a:rPr lang="en-US" sz="1300" dirty="0"/>
            </a:br>
            <a:r>
              <a:rPr lang="en-US" sz="1300" i="1" dirty="0" err="1"/>
              <a:t>A</a:t>
            </a:r>
            <a:r>
              <a:rPr lang="en-US" sz="1300" i="1" baseline="-25000" dirty="0" err="1"/>
              <a:t>ρ</a:t>
            </a:r>
            <a:r>
              <a:rPr lang="en-US" sz="1300" dirty="0"/>
              <a:t>          = Band-specific additive rescaling factor from the metadata (</a:t>
            </a:r>
            <a:r>
              <a:rPr lang="en-US" sz="1300" dirty="0" err="1"/>
              <a:t>REFLECTANCE_ADD_BAND_x</a:t>
            </a:r>
            <a:r>
              <a:rPr lang="en-US" sz="1300" dirty="0"/>
              <a:t>, where x is the band number)</a:t>
            </a:r>
            <a:br>
              <a:rPr lang="en-US" sz="1300" dirty="0"/>
            </a:br>
            <a:r>
              <a:rPr lang="en-US" sz="1300" i="1" dirty="0" err="1"/>
              <a:t>Q</a:t>
            </a:r>
            <a:r>
              <a:rPr lang="en-US" sz="1300" i="1" baseline="-25000" dirty="0" err="1"/>
              <a:t>cal</a:t>
            </a:r>
            <a:r>
              <a:rPr lang="en-US" sz="1300" dirty="0"/>
              <a:t>        = Quantized and calibrated standard product pixel values (DN)</a:t>
            </a:r>
            <a:br>
              <a:rPr lang="en-US" sz="1300" dirty="0"/>
            </a:br>
            <a:r>
              <a:rPr lang="en-US" sz="1300" i="1" dirty="0" err="1"/>
              <a:t>θ</a:t>
            </a:r>
            <a:r>
              <a:rPr lang="en-US" sz="1300" i="1" baseline="-25000" dirty="0" err="1"/>
              <a:t>SE</a:t>
            </a:r>
            <a:r>
              <a:rPr lang="en-US" sz="1300" dirty="0"/>
              <a:t>         = Local sun elevation angle. The scene center sun elevation angle in degrees is provided in the metadata (SUN_ELEVATION). </a:t>
            </a:r>
          </a:p>
          <a:p>
            <a:pPr marL="109728" indent="0">
              <a:buNone/>
            </a:pPr>
            <a:r>
              <a:rPr lang="en-US" sz="1300" dirty="0"/>
              <a:t>(Source: USGS)</a:t>
            </a:r>
          </a:p>
          <a:p>
            <a:pPr marL="109728" indent="0">
              <a:buNone/>
            </a:pPr>
            <a:r>
              <a:rPr lang="en-US" sz="1300" dirty="0"/>
              <a:t> 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29037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00475"/>
            <a:ext cx="1152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114800" y="37016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Package 3 (SP3)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Near the poles, the absence of solar angle </a:t>
            </a:r>
            <a:r>
              <a:rPr lang="en-US" sz="1600" dirty="0" smtClean="0"/>
              <a:t>makes a substantial difference (~0.25) in the visible band spectrum.</a:t>
            </a:r>
          </a:p>
          <a:p>
            <a:pPr marL="109728" indent="0">
              <a:buNone/>
            </a:pPr>
            <a:endParaRPr lang="en-US" sz="1600" dirty="0" smtClean="0"/>
          </a:p>
          <a:p>
            <a:r>
              <a:rPr lang="en-US" sz="1600" dirty="0" smtClean="0"/>
              <a:t>Ex. Alaska</a:t>
            </a:r>
          </a:p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r>
              <a:rPr lang="en-US" sz="1600" dirty="0" smtClean="0"/>
              <a:t>Band Math: B1-B2</a:t>
            </a:r>
          </a:p>
          <a:p>
            <a:pPr marL="109728" indent="0">
              <a:buNone/>
            </a:pPr>
            <a:r>
              <a:rPr lang="en-US" sz="1600" dirty="0" smtClean="0"/>
              <a:t>B1=Manually calculated TOA with SE</a:t>
            </a:r>
          </a:p>
          <a:p>
            <a:pPr marL="109728" indent="0">
              <a:buNone/>
            </a:pPr>
            <a:r>
              <a:rPr lang="en-US" sz="1600" dirty="0" smtClean="0"/>
              <a:t>B2=SP3 generated TOA</a:t>
            </a:r>
          </a:p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endParaRPr lang="en-US" sz="1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133725" cy="3757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4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Package 3 (SP3)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But, even after taking out the solar angle component, there is a constant offset. </a:t>
            </a:r>
          </a:p>
          <a:p>
            <a:endParaRPr lang="en-US" sz="1600" dirty="0" smtClean="0"/>
          </a:p>
          <a:p>
            <a:r>
              <a:rPr lang="en-US" sz="1600" dirty="0" smtClean="0"/>
              <a:t>This offset is fortunately small (~0.03</a:t>
            </a:r>
            <a:r>
              <a:rPr lang="en-US" sz="1600" dirty="0" smtClean="0"/>
              <a:t>).</a:t>
            </a:r>
          </a:p>
          <a:p>
            <a:endParaRPr lang="en-US" sz="1600" dirty="0"/>
          </a:p>
          <a:p>
            <a:r>
              <a:rPr lang="en-US" sz="1600" dirty="0" smtClean="0"/>
              <a:t>Note: Mask for DN=0 on ALL bands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048000" cy="3767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2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Package 3 (SP3)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181600" cy="4440936"/>
          </a:xfrm>
        </p:spPr>
        <p:txBody>
          <a:bodyPr/>
          <a:lstStyle/>
          <a:p>
            <a:r>
              <a:rPr lang="en-US" sz="1600" dirty="0" smtClean="0"/>
              <a:t>Once the mask for DN=0 on ANY band is applied, the differences between the manual and SP3 calculated reflectance values (</a:t>
            </a:r>
            <a:r>
              <a:rPr lang="en-US" sz="1600" smtClean="0"/>
              <a:t>still not </a:t>
            </a:r>
            <a:r>
              <a:rPr lang="en-US" sz="1600" dirty="0" smtClean="0"/>
              <a:t>accounting for solar angle) are almost negligible.</a:t>
            </a:r>
          </a:p>
          <a:p>
            <a:endParaRPr lang="en-US" sz="1600" dirty="0"/>
          </a:p>
          <a:p>
            <a:r>
              <a:rPr lang="en-US" sz="1600" u="sng" dirty="0" smtClean="0"/>
              <a:t>Take Away Points:</a:t>
            </a:r>
          </a:p>
          <a:p>
            <a:pPr lvl="1"/>
            <a:r>
              <a:rPr lang="en-US" sz="1400" dirty="0" smtClean="0"/>
              <a:t>Mask for DN=0 on ANY band highly recommended before processing</a:t>
            </a:r>
          </a:p>
          <a:p>
            <a:pPr lvl="1"/>
            <a:r>
              <a:rPr lang="en-US" sz="1400" dirty="0" smtClean="0"/>
              <a:t>SP3 is a reliable tool for DN to reflectance conversion IF one disregards solar angle.</a:t>
            </a:r>
          </a:p>
          <a:p>
            <a:pPr lvl="1"/>
            <a:r>
              <a:rPr lang="en-US" sz="1400" dirty="0" smtClean="0"/>
              <a:t>For regions close to the poles where solar angles are substantially smaller, one should be cautious to use SP3 reflectance values.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98274"/>
            <a:ext cx="3257760" cy="394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9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Errors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8296" y="1295400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Cirrus Band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2148084"/>
            <a:ext cx="4114800" cy="409575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921093" y="2032255"/>
            <a:ext cx="2034265" cy="226787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220226" y="4572000"/>
            <a:ext cx="1545876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Errors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1295400"/>
            <a:ext cx="2536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TIR Band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28" y="2272579"/>
            <a:ext cx="5729038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14400" y="1828800"/>
            <a:ext cx="60837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	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    Band </a:t>
            </a:r>
            <a:r>
              <a:rPr lang="en-US" sz="1200" dirty="0"/>
              <a:t>10 – TIR 1 (10.60-11.19</a:t>
            </a:r>
            <a:r>
              <a:rPr lang="en-US" sz="1200" dirty="0" smtClean="0"/>
              <a:t>)</a:t>
            </a:r>
            <a:r>
              <a:rPr lang="en-US" sz="1200" dirty="0"/>
              <a:t>	</a:t>
            </a:r>
            <a:r>
              <a:rPr lang="en-US" sz="1200" dirty="0" smtClean="0"/>
              <a:t>       Band </a:t>
            </a:r>
            <a:r>
              <a:rPr lang="en-US" sz="1200" dirty="0"/>
              <a:t>11 – TIR 2 (11.50-12.51)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Albedo calculations: Liang’s vs. Smith’s</a:t>
            </a:r>
          </a:p>
          <a:p>
            <a:endParaRPr lang="en-US" dirty="0"/>
          </a:p>
          <a:p>
            <a:r>
              <a:rPr lang="en-US" dirty="0" smtClean="0"/>
              <a:t>Transects with Cirrus Band (Reflectance, NDVI, Albedo, Temperature)</a:t>
            </a:r>
          </a:p>
          <a:p>
            <a:endParaRPr lang="en-US" dirty="0"/>
          </a:p>
          <a:p>
            <a:r>
              <a:rPr lang="en-US" dirty="0" smtClean="0"/>
              <a:t>Coastal Aerosol Band</a:t>
            </a:r>
          </a:p>
        </p:txBody>
      </p:sp>
    </p:spTree>
    <p:extLst>
      <p:ext uri="{BB962C8B-B14F-4D97-AF65-F5344CB8AC3E}">
        <p14:creationId xmlns:p14="http://schemas.microsoft.com/office/powerpoint/2010/main" val="7469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Reflectance</a:t>
            </a:r>
          </a:p>
          <a:p>
            <a:r>
              <a:rPr lang="en-US" dirty="0" smtClean="0"/>
              <a:t>Greater than 1 Reflectance</a:t>
            </a:r>
          </a:p>
          <a:p>
            <a:pPr lvl="1"/>
            <a:r>
              <a:rPr lang="en-US" dirty="0" smtClean="0"/>
              <a:t>Cyan Pixels</a:t>
            </a:r>
          </a:p>
          <a:p>
            <a:pPr lvl="1"/>
            <a:r>
              <a:rPr lang="en-US" dirty="0" smtClean="0"/>
              <a:t>Sensor Saturation</a:t>
            </a:r>
          </a:p>
          <a:p>
            <a:r>
              <a:rPr lang="en-US" dirty="0" smtClean="0"/>
              <a:t>ENVI Service Pack 3 </a:t>
            </a:r>
          </a:p>
          <a:p>
            <a:r>
              <a:rPr lang="en-US" dirty="0" smtClean="0"/>
              <a:t>Calibration Errors</a:t>
            </a:r>
          </a:p>
          <a:p>
            <a:pPr lvl="1"/>
            <a:r>
              <a:rPr lang="en-US" dirty="0" smtClean="0"/>
              <a:t>Cirrus Band</a:t>
            </a:r>
          </a:p>
          <a:p>
            <a:pPr lvl="1"/>
            <a:r>
              <a:rPr lang="en-US" dirty="0" smtClean="0"/>
              <a:t>TIR Bands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75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8 vs. Landsat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81447" cy="353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urved Connector 4"/>
          <p:cNvCxnSpPr/>
          <p:nvPr/>
        </p:nvCxnSpPr>
        <p:spPr>
          <a:xfrm rot="5400000" flipH="1" flipV="1">
            <a:off x="838200" y="3429000"/>
            <a:ext cx="762000" cy="4572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2514600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Coastal</a:t>
            </a:r>
          </a:p>
          <a:p>
            <a:r>
              <a:rPr lang="en-US" dirty="0" smtClean="0"/>
              <a:t>Aerosol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00400" y="3048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9870" y="2605821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Cirrus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315200" y="3733800"/>
            <a:ext cx="381000" cy="47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010400" y="3733800"/>
            <a:ext cx="304800" cy="47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315200" y="3160931"/>
            <a:ext cx="0" cy="572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00800" y="2700561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Thermal Bands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Reflectance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600" y="3505200"/>
            <a:ext cx="2590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133600"/>
            <a:ext cx="65117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DN to Reflectance Conversion</a:t>
            </a:r>
            <a:r>
              <a:rPr lang="en-US" sz="1400" dirty="0" smtClean="0"/>
              <a:t>: </a:t>
            </a:r>
          </a:p>
          <a:p>
            <a:endParaRPr lang="en-US" sz="1400" dirty="0"/>
          </a:p>
          <a:p>
            <a:r>
              <a:rPr lang="en-US" sz="1400" dirty="0" smtClean="0"/>
              <a:t>Most of the negative reflectance values came from the triangular border regions.</a:t>
            </a:r>
          </a:p>
          <a:p>
            <a:endParaRPr lang="en-US" sz="1400" dirty="0" smtClean="0"/>
          </a:p>
          <a:p>
            <a:r>
              <a:rPr lang="en-US" sz="1400" i="1" dirty="0" smtClean="0"/>
              <a:t>White pixels</a:t>
            </a:r>
            <a:r>
              <a:rPr lang="en-US" sz="1400" dirty="0" smtClean="0"/>
              <a:t>: DN=0 on ALL bands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35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" y="890587"/>
            <a:ext cx="5943600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5629275" cy="29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21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Reflectance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Recommended Preprocessing Step: Create a mask for DN=0 on ANY band</a:t>
            </a:r>
          </a:p>
          <a:p>
            <a:endParaRPr lang="en-US" sz="2000" dirty="0"/>
          </a:p>
          <a:p>
            <a:r>
              <a:rPr lang="en-US" sz="2000" dirty="0" smtClean="0"/>
              <a:t>Even after the mask, some negative pixels remain, notably in the interior of the images. These negative pixels have DN value greater than 0 but less than 5,000. </a:t>
            </a:r>
          </a:p>
          <a:p>
            <a:endParaRPr lang="en-US" sz="2000" dirty="0"/>
          </a:p>
          <a:p>
            <a:r>
              <a:rPr lang="en-US" sz="2000" dirty="0" smtClean="0"/>
              <a:t>Highest number of negative reflectivity pixels found in the cirrus band, then the coastal band</a:t>
            </a:r>
          </a:p>
          <a:p>
            <a:endParaRPr lang="en-US" sz="2000" dirty="0"/>
          </a:p>
          <a:p>
            <a:r>
              <a:rPr lang="en-US" sz="2000" dirty="0" smtClean="0"/>
              <a:t>Found in areas of low reflectivity. Ex. Bodies of water such as ocean and water channels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17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Greater than 1 Reflectance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Unlike negative reflectivity, greater than 1 reflectivity is </a:t>
            </a:r>
            <a:r>
              <a:rPr lang="en-US" sz="2000" i="1" dirty="0" smtClean="0"/>
              <a:t>not</a:t>
            </a:r>
            <a:r>
              <a:rPr lang="en-US" sz="2000" dirty="0"/>
              <a:t> </a:t>
            </a:r>
            <a:r>
              <a:rPr lang="en-US" sz="2000" dirty="0" smtClean="0"/>
              <a:t>unnatural</a:t>
            </a:r>
            <a:br>
              <a:rPr lang="en-US" sz="2000" dirty="0" smtClean="0"/>
            </a:br>
            <a:r>
              <a:rPr lang="en-US" sz="2000" dirty="0" smtClean="0"/>
              <a:t>	1. Nearby thunderstorm clouds that provide additional 	illumination from reflected solar radiation</a:t>
            </a:r>
          </a:p>
          <a:p>
            <a:pPr marL="109728" indent="0">
              <a:buNone/>
            </a:pPr>
            <a:r>
              <a:rPr lang="en-US" sz="2000" dirty="0" smtClean="0"/>
              <a:t>	2. The surface receiving radiation is directly perpendicular 	to the sun.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Most pixels found among cloud pixels </a:t>
            </a:r>
            <a:endParaRPr lang="en-US" sz="1800" dirty="0" smtClean="0"/>
          </a:p>
          <a:p>
            <a:pPr marL="109728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Exception: Occasional white rooftop pixels have&gt;1 reflectivity in the 	MIR bands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624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9" y="1329154"/>
            <a:ext cx="5934075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43000" y="990600"/>
            <a:ext cx="525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654 – RGB		Mask for &gt;1 Reflectance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54" y="412000"/>
            <a:ext cx="5934075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49" y="4779645"/>
            <a:ext cx="3495675" cy="2078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Cyan Cloud Pixels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4682836" cy="395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64" y="1936488"/>
            <a:ext cx="5934075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15000" y="5257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-Cyan pixels indicate ice.</a:t>
            </a:r>
          </a:p>
          <a:p>
            <a:r>
              <a:rPr lang="en-US" sz="1600" dirty="0" smtClean="0"/>
              <a:t>-White pixels indicate liquid droplets.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50233" y="196104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654 - RGB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571</TotalTime>
  <Words>628</Words>
  <Application>Microsoft Office PowerPoint</Application>
  <PresentationFormat>On-screen Show (4:3)</PresentationFormat>
  <Paragraphs>175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</vt:lpstr>
      <vt:lpstr>Introduction to Landsat 8 Satellite Image Analysis</vt:lpstr>
      <vt:lpstr>Outline </vt:lpstr>
      <vt:lpstr>Landsat 8 vs. Landsat 7</vt:lpstr>
      <vt:lpstr>Negative Reflectance </vt:lpstr>
      <vt:lpstr>PowerPoint Presentation</vt:lpstr>
      <vt:lpstr>Negative Reflectance </vt:lpstr>
      <vt:lpstr>Greater than 1 Reflectance</vt:lpstr>
      <vt:lpstr>PowerPoint Presentation</vt:lpstr>
      <vt:lpstr>Cyan Cloud Pixels</vt:lpstr>
      <vt:lpstr>Sensor Saturation</vt:lpstr>
      <vt:lpstr>Service Package 3 (SP3)</vt:lpstr>
      <vt:lpstr>Service Package 3 (SP3)</vt:lpstr>
      <vt:lpstr>Service Package 3 (SP3)</vt:lpstr>
      <vt:lpstr>Service Package 3 (SP3)</vt:lpstr>
      <vt:lpstr>Calibration Errors</vt:lpstr>
      <vt:lpstr>Calibration Errors</vt:lpstr>
      <vt:lpstr>Looking Ahead 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Landsat 8 Satellite Image Analysis</dc:title>
  <dc:creator>Woo, Seung Hyun</dc:creator>
  <cp:lastModifiedBy>Woo, Seung Hyun</cp:lastModifiedBy>
  <cp:revision>21</cp:revision>
  <dcterms:created xsi:type="dcterms:W3CDTF">2013-06-18T17:32:17Z</dcterms:created>
  <dcterms:modified xsi:type="dcterms:W3CDTF">2013-06-20T19:32:49Z</dcterms:modified>
</cp:coreProperties>
</file>